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112"/>
  </p:notesMasterIdLst>
  <p:handoutMasterIdLst>
    <p:handoutMasterId r:id="rId113"/>
  </p:handoutMasterIdLst>
  <p:sldIdLst>
    <p:sldId id="585" r:id="rId2"/>
    <p:sldId id="586" r:id="rId3"/>
    <p:sldId id="594" r:id="rId4"/>
    <p:sldId id="595" r:id="rId5"/>
    <p:sldId id="587" r:id="rId6"/>
    <p:sldId id="723" r:id="rId7"/>
    <p:sldId id="590" r:id="rId8"/>
    <p:sldId id="588" r:id="rId9"/>
    <p:sldId id="589" r:id="rId10"/>
    <p:sldId id="596" r:id="rId11"/>
    <p:sldId id="591" r:id="rId12"/>
    <p:sldId id="598" r:id="rId13"/>
    <p:sldId id="597" r:id="rId14"/>
    <p:sldId id="592" r:id="rId15"/>
    <p:sldId id="593" r:id="rId16"/>
    <p:sldId id="600" r:id="rId17"/>
    <p:sldId id="722" r:id="rId18"/>
    <p:sldId id="601" r:id="rId19"/>
    <p:sldId id="602" r:id="rId20"/>
    <p:sldId id="603" r:id="rId21"/>
    <p:sldId id="604" r:id="rId22"/>
    <p:sldId id="691" r:id="rId23"/>
    <p:sldId id="609" r:id="rId24"/>
    <p:sldId id="608" r:id="rId25"/>
    <p:sldId id="656" r:id="rId26"/>
    <p:sldId id="611" r:id="rId27"/>
    <p:sldId id="653" r:id="rId28"/>
    <p:sldId id="693" r:id="rId29"/>
    <p:sldId id="612" r:id="rId30"/>
    <p:sldId id="613" r:id="rId31"/>
    <p:sldId id="728" r:id="rId32"/>
    <p:sldId id="657" r:id="rId33"/>
    <p:sldId id="655" r:id="rId34"/>
    <p:sldId id="619" r:id="rId35"/>
    <p:sldId id="727" r:id="rId36"/>
    <p:sldId id="614" r:id="rId37"/>
    <p:sldId id="615" r:id="rId38"/>
    <p:sldId id="695" r:id="rId39"/>
    <p:sldId id="617" r:id="rId40"/>
    <p:sldId id="618" r:id="rId41"/>
    <p:sldId id="726" r:id="rId42"/>
    <p:sldId id="654" r:id="rId43"/>
    <p:sldId id="666" r:id="rId44"/>
    <p:sldId id="652" r:id="rId45"/>
    <p:sldId id="667" r:id="rId46"/>
    <p:sldId id="724" r:id="rId47"/>
    <p:sldId id="697" r:id="rId48"/>
    <p:sldId id="698" r:id="rId49"/>
    <p:sldId id="700" r:id="rId50"/>
    <p:sldId id="701" r:id="rId51"/>
    <p:sldId id="702" r:id="rId52"/>
    <p:sldId id="659" r:id="rId53"/>
    <p:sldId id="660" r:id="rId54"/>
    <p:sldId id="625" r:id="rId55"/>
    <p:sldId id="626" r:id="rId56"/>
    <p:sldId id="627" r:id="rId57"/>
    <p:sldId id="628" r:id="rId58"/>
    <p:sldId id="661" r:id="rId59"/>
    <p:sldId id="696" r:id="rId60"/>
    <p:sldId id="662" r:id="rId61"/>
    <p:sldId id="663" r:id="rId62"/>
    <p:sldId id="664" r:id="rId63"/>
    <p:sldId id="665" r:id="rId64"/>
    <p:sldId id="633" r:id="rId65"/>
    <p:sldId id="634" r:id="rId66"/>
    <p:sldId id="635" r:id="rId67"/>
    <p:sldId id="636" r:id="rId68"/>
    <p:sldId id="638" r:id="rId69"/>
    <p:sldId id="639" r:id="rId70"/>
    <p:sldId id="637" r:id="rId71"/>
    <p:sldId id="640" r:id="rId72"/>
    <p:sldId id="641" r:id="rId73"/>
    <p:sldId id="671" r:id="rId74"/>
    <p:sldId id="673" r:id="rId75"/>
    <p:sldId id="645" r:id="rId76"/>
    <p:sldId id="620" r:id="rId77"/>
    <p:sldId id="725" r:id="rId78"/>
    <p:sldId id="646" r:id="rId79"/>
    <p:sldId id="647" r:id="rId80"/>
    <p:sldId id="674" r:id="rId81"/>
    <p:sldId id="675" r:id="rId82"/>
    <p:sldId id="676" r:id="rId83"/>
    <p:sldId id="677" r:id="rId84"/>
    <p:sldId id="678" r:id="rId85"/>
    <p:sldId id="679" r:id="rId86"/>
    <p:sldId id="680" r:id="rId87"/>
    <p:sldId id="681" r:id="rId88"/>
    <p:sldId id="683" r:id="rId89"/>
    <p:sldId id="648" r:id="rId90"/>
    <p:sldId id="684" r:id="rId91"/>
    <p:sldId id="685" r:id="rId92"/>
    <p:sldId id="686" r:id="rId93"/>
    <p:sldId id="687" r:id="rId94"/>
    <p:sldId id="688" r:id="rId95"/>
    <p:sldId id="689" r:id="rId96"/>
    <p:sldId id="719" r:id="rId97"/>
    <p:sldId id="720" r:id="rId98"/>
    <p:sldId id="721" r:id="rId99"/>
    <p:sldId id="709" r:id="rId100"/>
    <p:sldId id="710" r:id="rId101"/>
    <p:sldId id="711" r:id="rId102"/>
    <p:sldId id="712" r:id="rId103"/>
    <p:sldId id="718" r:id="rId104"/>
    <p:sldId id="713" r:id="rId105"/>
    <p:sldId id="714" r:id="rId106"/>
    <p:sldId id="649" r:id="rId107"/>
    <p:sldId id="650" r:id="rId108"/>
    <p:sldId id="705" r:id="rId109"/>
    <p:sldId id="706" r:id="rId110"/>
    <p:sldId id="651" r:id="rId111"/>
  </p:sldIdLst>
  <p:sldSz cx="9144000" cy="6858000" type="screen4x3"/>
  <p:notesSz cx="7315200" cy="9601200"/>
  <p:custDataLst>
    <p:tags r:id="rId114"/>
  </p:custDataLst>
  <p:defaultTextStyle>
    <a:defPPr>
      <a:defRPr lang="en-US"/>
    </a:defPPr>
    <a:lvl1pPr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1pPr>
    <a:lvl2pPr marL="4572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2pPr>
    <a:lvl3pPr marL="9144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3pPr>
    <a:lvl4pPr marL="13716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4pPr>
    <a:lvl5pPr marL="1828800" algn="l" rtl="0" fontAlgn="base">
      <a:spcBef>
        <a:spcPct val="0"/>
      </a:spcBef>
      <a:spcAft>
        <a:spcPct val="0"/>
      </a:spcAft>
      <a:defRPr kumimoji="1" sz="2400" b="1" kern="1200">
        <a:solidFill>
          <a:schemeClr val="tx1"/>
        </a:solidFill>
        <a:latin typeface="Tahoma" pitchFamily="34" charset="0"/>
        <a:ea typeface="ＭＳ Ｐゴシック" charset="-128"/>
        <a:cs typeface="+mn-cs"/>
      </a:defRPr>
    </a:lvl5pPr>
    <a:lvl6pPr marL="2286000" algn="l" defTabSz="914400" rtl="0" eaLnBrk="1" latinLnBrk="0" hangingPunct="1">
      <a:defRPr kumimoji="1" sz="2400" b="1" kern="1200">
        <a:solidFill>
          <a:schemeClr val="tx1"/>
        </a:solidFill>
        <a:latin typeface="Tahoma" pitchFamily="34" charset="0"/>
        <a:ea typeface="ＭＳ Ｐゴシック" charset="-128"/>
        <a:cs typeface="+mn-cs"/>
      </a:defRPr>
    </a:lvl6pPr>
    <a:lvl7pPr marL="2743200" algn="l" defTabSz="914400" rtl="0" eaLnBrk="1" latinLnBrk="0" hangingPunct="1">
      <a:defRPr kumimoji="1" sz="2400" b="1" kern="1200">
        <a:solidFill>
          <a:schemeClr val="tx1"/>
        </a:solidFill>
        <a:latin typeface="Tahoma" pitchFamily="34" charset="0"/>
        <a:ea typeface="ＭＳ Ｐゴシック" charset="-128"/>
        <a:cs typeface="+mn-cs"/>
      </a:defRPr>
    </a:lvl7pPr>
    <a:lvl8pPr marL="3200400" algn="l" defTabSz="914400" rtl="0" eaLnBrk="1" latinLnBrk="0" hangingPunct="1">
      <a:defRPr kumimoji="1" sz="2400" b="1" kern="1200">
        <a:solidFill>
          <a:schemeClr val="tx1"/>
        </a:solidFill>
        <a:latin typeface="Tahoma" pitchFamily="34" charset="0"/>
        <a:ea typeface="ＭＳ Ｐゴシック" charset="-128"/>
        <a:cs typeface="+mn-cs"/>
      </a:defRPr>
    </a:lvl8pPr>
    <a:lvl9pPr marL="3657600" algn="l" defTabSz="914400" rtl="0" eaLnBrk="1" latinLnBrk="0" hangingPunct="1">
      <a:defRPr kumimoji="1" sz="2400" b="1" kern="1200">
        <a:solidFill>
          <a:schemeClr val="tx1"/>
        </a:solidFill>
        <a:latin typeface="Tahoma" pitchFamily="34" charset="0"/>
        <a:ea typeface="ＭＳ Ｐゴシック" charset="-128"/>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008000"/>
    <a:srgbClr val="DDDDDD"/>
    <a:srgbClr val="C0C0C0"/>
    <a:srgbClr val="B2B2B2"/>
    <a:srgbClr val="FF9900"/>
    <a:srgbClr val="80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22" autoAdjust="0"/>
    <p:restoredTop sz="88838" autoAdjust="0"/>
  </p:normalViewPr>
  <p:slideViewPr>
    <p:cSldViewPr>
      <p:cViewPr varScale="1">
        <p:scale>
          <a:sx n="104" d="100"/>
          <a:sy n="104" d="100"/>
        </p:scale>
        <p:origin x="666" y="114"/>
      </p:cViewPr>
      <p:guideLst>
        <p:guide orient="horz" pos="2352"/>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2" d="100"/>
          <a:sy n="82" d="100"/>
        </p:scale>
        <p:origin x="-3096" y="-7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defTabSz="912813" eaLnBrk="0" hangingPunct="0">
              <a:defRPr sz="900" b="0">
                <a:latin typeface="Times New Roman" pitchFamily="18" charset="0"/>
              </a:defRPr>
            </a:lvl1pPr>
          </a:lstStyle>
          <a:p>
            <a:r>
              <a:rPr lang="ja-JP" altLang="en-US"/>
              <a:t>SENG521: Software Reliability and Testing</a:t>
            </a:r>
            <a:endParaRPr lang="en-US" altLang="ja-JP"/>
          </a:p>
          <a:p>
            <a:r>
              <a:rPr lang="en-US" altLang="ja-JP"/>
              <a:t>B.H.Far (University of Calgary)</a:t>
            </a:r>
            <a:endParaRPr lang="ja-JP" altLang="en-US"/>
          </a:p>
        </p:txBody>
      </p:sp>
      <p:sp>
        <p:nvSpPr>
          <p:cNvPr id="409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algn="r" defTabSz="912813" eaLnBrk="0" hangingPunct="0">
              <a:defRPr sz="900" b="0">
                <a:latin typeface="Times New Roman" pitchFamily="18" charset="0"/>
              </a:defRPr>
            </a:lvl1pPr>
          </a:lstStyle>
          <a:p>
            <a:r>
              <a:rPr lang="en-CA" dirty="0"/>
              <a:t>Winter 2008</a:t>
            </a:r>
            <a:endParaRPr lang="en-US" altLang="ja-JP" dirty="0"/>
          </a:p>
        </p:txBody>
      </p:sp>
      <p:sp>
        <p:nvSpPr>
          <p:cNvPr id="4100" name="Rectangle 4"/>
          <p:cNvSpPr>
            <a:spLocks noGrp="1" noChangeArrowheads="1"/>
          </p:cNvSpPr>
          <p:nvPr>
            <p:ph type="ftr" sz="quarter" idx="2"/>
          </p:nvPr>
        </p:nvSpPr>
        <p:spPr bwMode="auto">
          <a:xfrm>
            <a:off x="0" y="9121775"/>
            <a:ext cx="401320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defTabSz="912813" eaLnBrk="0" hangingPunct="0">
              <a:defRPr sz="900" b="0">
                <a:latin typeface="Times New Roman" pitchFamily="18" charset="0"/>
              </a:defRPr>
            </a:lvl1pPr>
          </a:lstStyle>
          <a:p>
            <a:r>
              <a:rPr lang="ja-JP" altLang="en-US"/>
              <a:t>http://www.enel.ucalgary.ca/People/far/Lecture/SENG521/</a:t>
            </a:r>
            <a:endParaRPr lang="en-US" altLang="ja-JP"/>
          </a:p>
          <a:p>
            <a:r>
              <a:rPr lang="en-US" altLang="ja-JP"/>
              <a:t>far@ucalgary.ca</a:t>
            </a:r>
          </a:p>
        </p:txBody>
      </p:sp>
      <p:sp>
        <p:nvSpPr>
          <p:cNvPr id="410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algn="r" defTabSz="912813" eaLnBrk="0" hangingPunct="0">
              <a:defRPr sz="900" b="0">
                <a:latin typeface="Times New Roman" pitchFamily="18" charset="0"/>
              </a:defRPr>
            </a:lvl1pPr>
          </a:lstStyle>
          <a:p>
            <a:fld id="{CE4FBD32-EB7D-492D-BD24-4B7A13FA78EA}" type="slidenum">
              <a:rPr lang="ja-JP" altLang="en-US"/>
              <a:pPr/>
              <a:t>‹#›</a:t>
            </a:fld>
            <a:endParaRPr lang="en-US" altLang="ja-JP"/>
          </a:p>
        </p:txBody>
      </p:sp>
    </p:spTree>
    <p:extLst>
      <p:ext uri="{BB962C8B-B14F-4D97-AF65-F5344CB8AC3E}">
        <p14:creationId xmlns:p14="http://schemas.microsoft.com/office/powerpoint/2010/main" val="3314996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defTabSz="912813" eaLnBrk="0" hangingPunct="0">
              <a:defRPr sz="900" b="0">
                <a:latin typeface="Times New Roman" pitchFamily="18" charset="0"/>
              </a:defRPr>
            </a:lvl1pPr>
          </a:lstStyle>
          <a:p>
            <a:r>
              <a:rPr lang="ja-JP" altLang="en-US"/>
              <a:t>SENG521: Software Reliability and Testing</a:t>
            </a:r>
            <a:endParaRPr lang="en-US" altLang="ja-JP"/>
          </a:p>
        </p:txBody>
      </p:sp>
      <p:sp>
        <p:nvSpPr>
          <p:cNvPr id="6147" name="Rectangle 3"/>
          <p:cNvSpPr>
            <a:spLocks noGrp="1" noChangeArrowheads="1"/>
          </p:cNvSpPr>
          <p:nvPr>
            <p:ph type="dt" idx="1"/>
          </p:nvPr>
        </p:nvSpPr>
        <p:spPr bwMode="auto">
          <a:xfrm>
            <a:off x="4146550" y="0"/>
            <a:ext cx="3168650" cy="47942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lvl1pPr algn="r" defTabSz="912813" eaLnBrk="0" hangingPunct="0">
              <a:defRPr sz="900" b="0">
                <a:latin typeface="Times New Roman" pitchFamily="18" charset="0"/>
              </a:defRPr>
            </a:lvl1pPr>
          </a:lstStyle>
          <a:p>
            <a:r>
              <a:rPr lang="en-CA"/>
              <a:t>Fall 2006</a:t>
            </a:r>
            <a:endParaRPr lang="en-US" altLang="ja-JP"/>
          </a:p>
        </p:txBody>
      </p:sp>
      <p:sp>
        <p:nvSpPr>
          <p:cNvPr id="6148" name="Rectangle 4"/>
          <p:cNvSpPr>
            <a:spLocks noGrp="1" noRot="1" noChangeAspect="1" noChangeArrowheads="1"/>
          </p:cNvSpPr>
          <p:nvPr>
            <p:ph type="sldImg" idx="2"/>
          </p:nvPr>
        </p:nvSpPr>
        <p:spPr bwMode="auto">
          <a:xfrm>
            <a:off x="1262063" y="722313"/>
            <a:ext cx="4799012" cy="3598862"/>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76313" y="4557713"/>
            <a:ext cx="5362575" cy="4321175"/>
          </a:xfrm>
          <a:prstGeom prst="rect">
            <a:avLst/>
          </a:prstGeom>
          <a:noFill/>
          <a:ln w="9525">
            <a:noFill/>
            <a:miter lim="800000"/>
            <a:headEnd/>
            <a:tailEnd/>
          </a:ln>
          <a:effectLst/>
        </p:spPr>
        <p:txBody>
          <a:bodyPr vert="horz" wrap="square" lIns="91461" tIns="45731" rIns="91461" bIns="45731" numCol="1" anchor="t" anchorCtr="0" compatLnSpc="1">
            <a:prstTxWarp prst="textNoShape">
              <a:avLst/>
            </a:prstTxWarp>
          </a:bodyPr>
          <a:lstStyle/>
          <a:p>
            <a:pPr lvl="0"/>
            <a:r>
              <a:rPr lang="ja-JP" altLang="en-US"/>
              <a:t>マスターテキストの書式設定</a:t>
            </a:r>
          </a:p>
          <a:p>
            <a:pPr lvl="1"/>
            <a:r>
              <a:rPr lang="ja-JP" altLang="en-US"/>
              <a:t>第 2 レベル</a:t>
            </a:r>
          </a:p>
          <a:p>
            <a:pPr lvl="2"/>
            <a:r>
              <a:rPr lang="ja-JP" altLang="en-US"/>
              <a:t>第 3 レベル</a:t>
            </a:r>
          </a:p>
          <a:p>
            <a:pPr lvl="3"/>
            <a:r>
              <a:rPr lang="ja-JP" altLang="en-US"/>
              <a:t>第 4 レベル</a:t>
            </a:r>
          </a:p>
          <a:p>
            <a:pPr lvl="4"/>
            <a:r>
              <a:rPr lang="ja-JP" altLang="en-US"/>
              <a:t>第 5 レベル</a:t>
            </a:r>
          </a:p>
        </p:txBody>
      </p:sp>
      <p:sp>
        <p:nvSpPr>
          <p:cNvPr id="6150" name="Rectangle 6"/>
          <p:cNvSpPr>
            <a:spLocks noGrp="1" noChangeArrowheads="1"/>
          </p:cNvSpPr>
          <p:nvPr>
            <p:ph type="ftr" sz="quarter" idx="4"/>
          </p:nvPr>
        </p:nvSpPr>
        <p:spPr bwMode="auto">
          <a:xfrm>
            <a:off x="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defTabSz="912813" eaLnBrk="0" hangingPunct="0">
              <a:defRPr sz="900" b="0">
                <a:latin typeface="Times New Roman" pitchFamily="18" charset="0"/>
              </a:defRPr>
            </a:lvl1pPr>
          </a:lstStyle>
          <a:p>
            <a:r>
              <a:rPr lang="ja-JP" altLang="en-US"/>
              <a:t>http://www.enel.ucalgary.ca/People/far/Lecture/SENG521/</a:t>
            </a:r>
            <a:endParaRPr lang="en-US" altLang="ja-JP"/>
          </a:p>
        </p:txBody>
      </p:sp>
      <p:sp>
        <p:nvSpPr>
          <p:cNvPr id="6151" name="Rectangle 7"/>
          <p:cNvSpPr>
            <a:spLocks noGrp="1" noChangeArrowheads="1"/>
          </p:cNvSpPr>
          <p:nvPr>
            <p:ph type="sldNum" sz="quarter" idx="5"/>
          </p:nvPr>
        </p:nvSpPr>
        <p:spPr bwMode="auto">
          <a:xfrm>
            <a:off x="4146550" y="9121775"/>
            <a:ext cx="3168650" cy="479425"/>
          </a:xfrm>
          <a:prstGeom prst="rect">
            <a:avLst/>
          </a:prstGeom>
          <a:noFill/>
          <a:ln w="9525">
            <a:noFill/>
            <a:miter lim="800000"/>
            <a:headEnd/>
            <a:tailEnd/>
          </a:ln>
          <a:effectLst/>
        </p:spPr>
        <p:txBody>
          <a:bodyPr vert="horz" wrap="square" lIns="91461" tIns="45731" rIns="91461" bIns="45731" numCol="1" anchor="b" anchorCtr="0" compatLnSpc="1">
            <a:prstTxWarp prst="textNoShape">
              <a:avLst/>
            </a:prstTxWarp>
          </a:bodyPr>
          <a:lstStyle>
            <a:lvl1pPr algn="r" defTabSz="912813" eaLnBrk="0" hangingPunct="0">
              <a:defRPr sz="900" b="0">
                <a:latin typeface="Times New Roman" pitchFamily="18" charset="0"/>
              </a:defRPr>
            </a:lvl1pPr>
          </a:lstStyle>
          <a:p>
            <a:fld id="{66AB684B-4771-4832-B527-9B303267B3C8}" type="slidenum">
              <a:rPr lang="ja-JP" altLang="en-US"/>
              <a:pPr/>
              <a:t>‹#›</a:t>
            </a:fld>
            <a:endParaRPr lang="en-US" altLang="ja-JP"/>
          </a:p>
        </p:txBody>
      </p:sp>
    </p:spTree>
    <p:extLst>
      <p:ext uri="{BB962C8B-B14F-4D97-AF65-F5344CB8AC3E}">
        <p14:creationId xmlns:p14="http://schemas.microsoft.com/office/powerpoint/2010/main" val="649605658"/>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ja-JP" altLang="en-US"/>
              <a:t>SENG521: Software Reliability and Testing</a:t>
            </a:r>
            <a:endParaRPr lang="en-US" altLang="ja-JP"/>
          </a:p>
        </p:txBody>
      </p:sp>
      <p:sp>
        <p:nvSpPr>
          <p:cNvPr id="5" name="Rectangle 3"/>
          <p:cNvSpPr>
            <a:spLocks noGrp="1" noChangeArrowheads="1"/>
          </p:cNvSpPr>
          <p:nvPr>
            <p:ph type="dt" idx="1"/>
          </p:nvPr>
        </p:nvSpPr>
        <p:spPr>
          <a:ln/>
        </p:spPr>
        <p:txBody>
          <a:bodyPr/>
          <a:lstStyle/>
          <a:p>
            <a:r>
              <a:rPr lang="en-CA"/>
              <a:t>Fall 2006</a:t>
            </a:r>
            <a:endParaRPr lang="en-US" altLang="ja-JP"/>
          </a:p>
        </p:txBody>
      </p:sp>
      <p:sp>
        <p:nvSpPr>
          <p:cNvPr id="6" name="Rectangle 6"/>
          <p:cNvSpPr>
            <a:spLocks noGrp="1" noChangeArrowheads="1"/>
          </p:cNvSpPr>
          <p:nvPr>
            <p:ph type="ftr" sz="quarter" idx="4"/>
          </p:nvPr>
        </p:nvSpPr>
        <p:spPr>
          <a:ln/>
        </p:spPr>
        <p:txBody>
          <a:bodyPr/>
          <a:lstStyle/>
          <a:p>
            <a:r>
              <a:rPr lang="ja-JP" altLang="en-US"/>
              <a:t>http://www.enel.ucalgary.ca/People/far/Lecture/SENG521/</a:t>
            </a:r>
            <a:endParaRPr lang="en-US" altLang="ja-JP"/>
          </a:p>
        </p:txBody>
      </p:sp>
      <p:sp>
        <p:nvSpPr>
          <p:cNvPr id="7" name="Rectangle 7"/>
          <p:cNvSpPr>
            <a:spLocks noGrp="1" noChangeArrowheads="1"/>
          </p:cNvSpPr>
          <p:nvPr>
            <p:ph type="sldNum" sz="quarter" idx="5"/>
          </p:nvPr>
        </p:nvSpPr>
        <p:spPr>
          <a:ln/>
        </p:spPr>
        <p:txBody>
          <a:bodyPr/>
          <a:lstStyle/>
          <a:p>
            <a:fld id="{4255B3A4-0BA9-4CF9-A024-032091B008FF}" type="slidenum">
              <a:rPr lang="ja-JP" altLang="en-US"/>
              <a:pPr/>
              <a:t>1</a:t>
            </a:fld>
            <a:endParaRPr lang="en-US" altLang="ja-JP"/>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CA"/>
          </a:p>
        </p:txBody>
      </p:sp>
    </p:spTree>
    <p:extLst>
      <p:ext uri="{BB962C8B-B14F-4D97-AF65-F5344CB8AC3E}">
        <p14:creationId xmlns:p14="http://schemas.microsoft.com/office/powerpoint/2010/main" val="1428382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Note: These tools/techniques will help you execute your tests automatically. They will not help with creating your test cases. You still need to</a:t>
            </a:r>
            <a:r>
              <a:rPr lang="en-US" baseline="0" dirty="0"/>
              <a:t> write your test cases manually!</a:t>
            </a:r>
          </a:p>
          <a:p>
            <a:pPr algn="just"/>
            <a:endParaRPr lang="en-US" dirty="0"/>
          </a:p>
          <a:p>
            <a:pPr algn="just"/>
            <a:r>
              <a:rPr lang="en-US" dirty="0" err="1"/>
              <a:t>xUnit</a:t>
            </a:r>
            <a:r>
              <a:rPr lang="en-US" b="0" dirty="0"/>
              <a:t> is the collective name for several unit testing frameworks that derive their structure and functionality from Smalltalk's </a:t>
            </a:r>
            <a:r>
              <a:rPr lang="en-US" b="0" dirty="0" err="1"/>
              <a:t>SUnit</a:t>
            </a:r>
            <a:r>
              <a:rPr lang="en-US" b="0" dirty="0"/>
              <a:t>. </a:t>
            </a:r>
          </a:p>
          <a:p>
            <a:pPr algn="just"/>
            <a:r>
              <a:rPr lang="en-US" b="0" i="1" dirty="0" err="1"/>
              <a:t>SUnit</a:t>
            </a:r>
            <a:r>
              <a:rPr lang="en-US" b="0" dirty="0"/>
              <a:t>, designed by Kent Beck in 1998.</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23</a:t>
            </a:fld>
            <a:endParaRPr lang="en-US" altLang="ja-JP"/>
          </a:p>
        </p:txBody>
      </p:sp>
    </p:spTree>
    <p:extLst>
      <p:ext uri="{BB962C8B-B14F-4D97-AF65-F5344CB8AC3E}">
        <p14:creationId xmlns:p14="http://schemas.microsoft.com/office/powerpoint/2010/main" val="2745052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5760" indent="-283464" eaLnBrk="1" fontAlgn="auto" hangingPunct="1">
              <a:spcAft>
                <a:spcPts val="0"/>
              </a:spcAft>
              <a:buFont typeface="Wingdings 2"/>
              <a:buChar char=""/>
              <a:defRPr/>
            </a:pPr>
            <a:r>
              <a:rPr lang="en-US" sz="2400" dirty="0">
                <a:solidFill>
                  <a:srgbClr val="262626"/>
                </a:solidFill>
              </a:rPr>
              <a:t>JUnit provides "</a:t>
            </a:r>
            <a:r>
              <a:rPr lang="en-US" sz="2400" b="1" dirty="0">
                <a:solidFill>
                  <a:srgbClr val="262626"/>
                </a:solidFill>
              </a:rPr>
              <a:t>assert</a:t>
            </a:r>
            <a:r>
              <a:rPr lang="en-US" sz="2400" dirty="0">
                <a:solidFill>
                  <a:srgbClr val="262626"/>
                </a:solidFill>
              </a:rPr>
              <a:t>" commands to help us write tests</a:t>
            </a:r>
          </a:p>
          <a:p>
            <a:pPr marL="640080" lvl="1" indent="-237744" eaLnBrk="1" fontAlgn="auto" hangingPunct="1">
              <a:spcAft>
                <a:spcPts val="0"/>
              </a:spcAft>
              <a:buFont typeface="Verdana"/>
              <a:buChar char="◦"/>
              <a:defRPr/>
            </a:pPr>
            <a:r>
              <a:rPr lang="en-US" sz="2000" dirty="0">
                <a:solidFill>
                  <a:srgbClr val="404040"/>
                </a:solidFill>
              </a:rPr>
              <a:t>The idea: Put assertion calls in your test methods to check things you expect to be true.  If they aren't, the test will fail.</a:t>
            </a:r>
          </a:p>
          <a:p>
            <a:r>
              <a:rPr kumimoji="1" lang="en-CA" sz="1200" b="0" i="0" u="none" strike="noStrike" kern="1200" baseline="0" dirty="0">
                <a:solidFill>
                  <a:schemeClr val="tx1"/>
                </a:solidFill>
                <a:latin typeface="Times New Roman" pitchFamily="18" charset="0"/>
                <a:ea typeface="ＭＳ Ｐ明朝" pitchFamily="18" charset="-128"/>
                <a:cs typeface="+mn-cs"/>
              </a:rPr>
              <a:t>Was written by Erich Gamma (of </a:t>
            </a:r>
            <a:r>
              <a:rPr kumimoji="1" lang="en-CA" sz="1200" b="1" i="1" u="none" strike="noStrike" kern="1200" baseline="0" dirty="0">
                <a:solidFill>
                  <a:schemeClr val="tx1"/>
                </a:solidFill>
                <a:latin typeface="Times New Roman" pitchFamily="18" charset="0"/>
                <a:ea typeface="ＭＳ Ｐ明朝" pitchFamily="18" charset="-128"/>
                <a:cs typeface="+mn-cs"/>
              </a:rPr>
              <a:t>Design Patterns </a:t>
            </a:r>
            <a:r>
              <a:rPr kumimoji="1" lang="en-CA" sz="1200" b="0" i="0" u="none" strike="noStrike" kern="1200" baseline="0" dirty="0">
                <a:solidFill>
                  <a:schemeClr val="tx1"/>
                </a:solidFill>
                <a:latin typeface="Times New Roman" pitchFamily="18" charset="0"/>
                <a:ea typeface="ＭＳ Ｐ明朝" pitchFamily="18" charset="-128"/>
                <a:cs typeface="+mn-cs"/>
              </a:rPr>
              <a:t>fame) and</a:t>
            </a:r>
          </a:p>
          <a:p>
            <a:r>
              <a:rPr kumimoji="1" lang="en-CA" sz="1200" b="0" i="0" u="none" strike="noStrike" kern="1200" baseline="0" dirty="0">
                <a:solidFill>
                  <a:schemeClr val="tx1"/>
                </a:solidFill>
                <a:latin typeface="Times New Roman" pitchFamily="18" charset="0"/>
                <a:ea typeface="ＭＳ Ｐ明朝" pitchFamily="18" charset="-128"/>
                <a:cs typeface="+mn-cs"/>
              </a:rPr>
              <a:t>Kent Beck (creator of </a:t>
            </a:r>
            <a:r>
              <a:rPr kumimoji="1" lang="en-CA" sz="1200" b="1" i="1" u="none" strike="noStrike" kern="1200" baseline="0" dirty="0">
                <a:solidFill>
                  <a:schemeClr val="tx1"/>
                </a:solidFill>
                <a:latin typeface="Times New Roman" pitchFamily="18" charset="0"/>
                <a:ea typeface="ＭＳ Ｐ明朝" pitchFamily="18" charset="-128"/>
                <a:cs typeface="+mn-cs"/>
              </a:rPr>
              <a:t>XP methodology</a:t>
            </a:r>
            <a:r>
              <a:rPr kumimoji="1" lang="en-CA" sz="1200" b="0" i="0" u="none" strike="noStrike" kern="1200" baseline="0" dirty="0">
                <a:solidFill>
                  <a:schemeClr val="tx1"/>
                </a:solidFill>
                <a:latin typeface="Times New Roman" pitchFamily="18" charset="0"/>
                <a:ea typeface="ＭＳ Ｐ明朝" pitchFamily="18" charset="-128"/>
                <a:cs typeface="+mn-cs"/>
              </a:rPr>
              <a:t>)</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24</a:t>
            </a:fld>
            <a:endParaRPr lang="en-US" altLang="ja-JP"/>
          </a:p>
        </p:txBody>
      </p:sp>
    </p:spTree>
    <p:extLst>
      <p:ext uri="{BB962C8B-B14F-4D97-AF65-F5344CB8AC3E}">
        <p14:creationId xmlns:p14="http://schemas.microsoft.com/office/powerpoint/2010/main" val="3023242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Test Runners work on the highest level of abstraction out of all testing software. All the other testing software takes place within the test runner. As a result, it is necessary to configure the test runner to work with the other testing software which plug into it.</a:t>
            </a:r>
          </a:p>
          <a:p>
            <a:r>
              <a:rPr lang="en-CA" i="0" dirty="0"/>
              <a:t>A test fixture </a:t>
            </a:r>
            <a:r>
              <a:rPr lang="en-CA" dirty="0"/>
              <a:t>is a fixed state of a set of objects used as a baseline for running </a:t>
            </a:r>
            <a:r>
              <a:rPr lang="en-CA" i="1" dirty="0"/>
              <a:t>tests</a:t>
            </a:r>
            <a:r>
              <a:rPr lang="en-CA" dirty="0"/>
              <a:t>. The purpose of a </a:t>
            </a:r>
            <a:r>
              <a:rPr lang="en-CA" i="1" dirty="0"/>
              <a:t>test fixture</a:t>
            </a:r>
            <a:r>
              <a:rPr lang="en-CA" dirty="0"/>
              <a:t> is to ensure that there is a well known and fixed environment in which </a:t>
            </a:r>
            <a:r>
              <a:rPr lang="en-CA" i="1" dirty="0"/>
              <a:t>tests</a:t>
            </a:r>
            <a:r>
              <a:rPr lang="en-CA" dirty="0"/>
              <a:t> are run so that results are repeatable.</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26</a:t>
            </a:fld>
            <a:endParaRPr lang="en-US" altLang="ja-JP"/>
          </a:p>
        </p:txBody>
      </p:sp>
    </p:spTree>
    <p:extLst>
      <p:ext uri="{BB962C8B-B14F-4D97-AF65-F5344CB8AC3E}">
        <p14:creationId xmlns:p14="http://schemas.microsoft.com/office/powerpoint/2010/main" val="1422113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Architecture:</a:t>
            </a:r>
          </a:p>
          <a:p>
            <a:r>
              <a:rPr lang="en-CA" b="1" dirty="0"/>
              <a:t>JUnit 4.</a:t>
            </a:r>
            <a:r>
              <a:rPr lang="en-CA" b="1" baseline="0" dirty="0"/>
              <a:t> </a:t>
            </a:r>
            <a:r>
              <a:rPr lang="en-CA" dirty="0"/>
              <a:t>All in one.</a:t>
            </a:r>
          </a:p>
          <a:p>
            <a:r>
              <a:rPr lang="en-CA" b="1" dirty="0"/>
              <a:t>JUnit 5.</a:t>
            </a:r>
            <a:r>
              <a:rPr lang="en-CA" b="1" baseline="0" dirty="0"/>
              <a:t> </a:t>
            </a:r>
            <a:r>
              <a:rPr lang="en-CA" dirty="0"/>
              <a:t>There are 3 separated modules:</a:t>
            </a:r>
          </a:p>
          <a:p>
            <a:r>
              <a:rPr lang="en-CA" b="1" i="1" dirty="0"/>
              <a:t>JUnit 5 = JUnit Platform + JUnit Jupiter + JUnit Vintage</a:t>
            </a:r>
            <a:endParaRPr lang="en-CA" dirty="0"/>
          </a:p>
          <a:p>
            <a:r>
              <a:rPr lang="en-CA" b="1" dirty="0"/>
              <a:t>JUnit Platform</a:t>
            </a:r>
            <a:endParaRPr lang="en-CA" dirty="0"/>
          </a:p>
          <a:p>
            <a:r>
              <a:rPr lang="en-CA" dirty="0"/>
              <a:t>Foundation for launching testing frameworks on the JVM. Defines the </a:t>
            </a:r>
            <a:r>
              <a:rPr lang="en-CA" dirty="0" err="1"/>
              <a:t>TestEngine</a:t>
            </a:r>
            <a:r>
              <a:rPr lang="en-CA" dirty="0"/>
              <a:t> API for developing a testing framework that runs on the platform.</a:t>
            </a:r>
          </a:p>
          <a:p>
            <a:r>
              <a:rPr lang="en-CA" b="1" dirty="0"/>
              <a:t>JUnit Jupiter</a:t>
            </a:r>
            <a:endParaRPr lang="en-CA" dirty="0"/>
          </a:p>
          <a:p>
            <a:r>
              <a:rPr lang="en-CA" dirty="0"/>
              <a:t>Includes new programming model and extension model for writing tests and extensions in JUnit 5 such as new assertions, new annotations, </a:t>
            </a:r>
            <a:r>
              <a:rPr lang="en-CA" i="1" dirty="0"/>
              <a:t>Java 8 Lambda Expressions</a:t>
            </a:r>
            <a:r>
              <a:rPr lang="en-CA" dirty="0"/>
              <a:t>, etc.</a:t>
            </a:r>
          </a:p>
          <a:p>
            <a:r>
              <a:rPr lang="en-CA" b="1" dirty="0"/>
              <a:t>JUnit Vintage</a:t>
            </a:r>
            <a:endParaRPr lang="en-CA" dirty="0"/>
          </a:p>
          <a:p>
            <a:r>
              <a:rPr lang="en-CA" dirty="0"/>
              <a:t>Supports running </a:t>
            </a:r>
            <a:r>
              <a:rPr lang="en-CA" b="1" dirty="0"/>
              <a:t>JUnit 3</a:t>
            </a:r>
            <a:r>
              <a:rPr lang="en-CA" dirty="0"/>
              <a:t> and J</a:t>
            </a:r>
            <a:r>
              <a:rPr lang="en-CA" b="1" dirty="0"/>
              <a:t>Unit 4</a:t>
            </a:r>
            <a:r>
              <a:rPr lang="en-CA" dirty="0"/>
              <a:t> based tests on the </a:t>
            </a:r>
            <a:r>
              <a:rPr lang="en-CA" b="1" dirty="0"/>
              <a:t>JUnit 5</a:t>
            </a:r>
            <a:r>
              <a:rPr lang="en-CA" dirty="0"/>
              <a:t> platform.</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29</a:t>
            </a:fld>
            <a:endParaRPr lang="en-US" altLang="ja-JP"/>
          </a:p>
        </p:txBody>
      </p:sp>
    </p:spTree>
    <p:extLst>
      <p:ext uri="{BB962C8B-B14F-4D97-AF65-F5344CB8AC3E}">
        <p14:creationId xmlns:p14="http://schemas.microsoft.com/office/powerpoint/2010/main" val="331576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more annotations and assertions</a:t>
            </a:r>
            <a:r>
              <a:rPr lang="en-US" baseline="0" dirty="0"/>
              <a:t> in Junit 5.</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32</a:t>
            </a:fld>
            <a:endParaRPr lang="en-US" altLang="ja-JP"/>
          </a:p>
        </p:txBody>
      </p:sp>
    </p:spTree>
    <p:extLst>
      <p:ext uri="{BB962C8B-B14F-4D97-AF65-F5344CB8AC3E}">
        <p14:creationId xmlns:p14="http://schemas.microsoft.com/office/powerpoint/2010/main" val="3103837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a class is annotated with @</a:t>
            </a:r>
            <a:r>
              <a:rPr lang="en-CA" dirty="0" err="1"/>
              <a:t>RunWith</a:t>
            </a:r>
            <a:r>
              <a:rPr lang="en-CA" dirty="0"/>
              <a:t> or extends a class annotated with @</a:t>
            </a:r>
            <a:r>
              <a:rPr lang="en-CA" dirty="0" err="1"/>
              <a:t>RunWith</a:t>
            </a:r>
            <a:r>
              <a:rPr lang="en-CA" dirty="0"/>
              <a:t>, JUnit will invoke the class it references to run the tests in that class instead of the runner built into JUnit. For example, suites in JUnit 4 are built using </a:t>
            </a:r>
            <a:r>
              <a:rPr lang="en-CA" dirty="0" err="1"/>
              <a:t>RunWith</a:t>
            </a:r>
            <a:r>
              <a:rPr lang="en-CA" dirty="0"/>
              <a:t>, and a custom runner named Suite: </a:t>
            </a:r>
          </a:p>
          <a:p>
            <a:endParaRPr lang="en-CA" dirty="0"/>
          </a:p>
          <a:p>
            <a:r>
              <a:rPr lang="en-CA" dirty="0"/>
              <a:t>Now you can run this in a couple different ways:</a:t>
            </a:r>
          </a:p>
          <a:p>
            <a:r>
              <a:rPr lang="en-CA" dirty="0"/>
              <a:t>1. right-click and run in Eclipse as Junit test</a:t>
            </a:r>
          </a:p>
          <a:p>
            <a:r>
              <a:rPr lang="en-CA" dirty="0"/>
              <a:t>2. create a runnable Java Application; </a:t>
            </a:r>
            <a:r>
              <a:rPr lang="en-CA" b="1" dirty="0"/>
              <a:t>Main class</a:t>
            </a:r>
            <a:r>
              <a:rPr lang="en-CA" dirty="0"/>
              <a:t>='</a:t>
            </a:r>
            <a:r>
              <a:rPr lang="en-CA" dirty="0" err="1"/>
              <a:t>org.junit.runner.JUnitCore</a:t>
            </a:r>
            <a:r>
              <a:rPr lang="en-CA" dirty="0"/>
              <a:t>' and </a:t>
            </a:r>
            <a:r>
              <a:rPr lang="en-CA" b="1" dirty="0" err="1"/>
              <a:t>Args</a:t>
            </a:r>
            <a:r>
              <a:rPr lang="en-CA" dirty="0"/>
              <a:t>='</a:t>
            </a:r>
            <a:r>
              <a:rPr lang="en-CA" dirty="0" err="1"/>
              <a:t>my.package.tests.AllTests</a:t>
            </a:r>
            <a:r>
              <a:rPr lang="en-CA" dirty="0"/>
              <a:t>'</a:t>
            </a:r>
          </a:p>
          <a:p>
            <a:r>
              <a:rPr lang="en-CA" dirty="0"/>
              <a:t>run from the command line:</a:t>
            </a:r>
          </a:p>
          <a:p>
            <a:r>
              <a:rPr lang="en-US" dirty="0"/>
              <a:t>$ java -cp build/classes/:/</a:t>
            </a:r>
            <a:r>
              <a:rPr lang="en-US" dirty="0" err="1"/>
              <a:t>usr</a:t>
            </a:r>
            <a:r>
              <a:rPr lang="en-US" dirty="0"/>
              <a:t>/share/java/junit4.jar:/</a:t>
            </a:r>
            <a:r>
              <a:rPr lang="en-US" dirty="0" err="1"/>
              <a:t>usr</a:t>
            </a:r>
            <a:r>
              <a:rPr lang="en-US" dirty="0"/>
              <a:t>/share/java/hamcrest-core.jar </a:t>
            </a:r>
            <a:r>
              <a:rPr lang="en-US" dirty="0" err="1"/>
              <a:t>org.junit.runner.JUnitCore</a:t>
            </a:r>
            <a:r>
              <a:rPr lang="en-US" dirty="0"/>
              <a:t> </a:t>
            </a:r>
            <a:r>
              <a:rPr lang="en-US" dirty="0" err="1"/>
              <a:t>my.package.tests.AllTests</a:t>
            </a:r>
            <a:endParaRPr lang="en-US" dirty="0"/>
          </a:p>
        </p:txBody>
      </p:sp>
      <p:sp>
        <p:nvSpPr>
          <p:cNvPr id="4" name="Header Placeholder 3"/>
          <p:cNvSpPr>
            <a:spLocks noGrp="1"/>
          </p:cNvSpPr>
          <p:nvPr>
            <p:ph type="hdr" sz="quarter"/>
          </p:nvPr>
        </p:nvSpPr>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kumimoji="1" lang="ja-JP" altLang="en-US" sz="9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rPr>
              <a:t>SENG521: Software Reliability and Testing</a:t>
            </a:r>
            <a:endParaRPr kumimoji="1" lang="en-US" altLang="ja-JP" sz="9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endParaRPr>
          </a:p>
        </p:txBody>
      </p:sp>
      <p:sp>
        <p:nvSpPr>
          <p:cNvPr id="5" name="Date Placeholder 4"/>
          <p:cNvSpPr>
            <a:spLocks noGrp="1"/>
          </p:cNvSpPr>
          <p:nvPr>
            <p:ph type="dt" idx="1"/>
          </p:nvPr>
        </p:nvSpPr>
        <p:spPr/>
        <p:txBody>
          <a:bodyPr/>
          <a:lstStyle/>
          <a:p>
            <a:pPr marL="0" marR="0" lvl="0" indent="0" algn="r" defTabSz="912813" rtl="0" eaLnBrk="0" fontAlgn="base" latinLnBrk="0" hangingPunct="0">
              <a:lnSpc>
                <a:spcPct val="100000"/>
              </a:lnSpc>
              <a:spcBef>
                <a:spcPct val="0"/>
              </a:spcBef>
              <a:spcAft>
                <a:spcPct val="0"/>
              </a:spcAft>
              <a:buClrTx/>
              <a:buSzTx/>
              <a:buFontTx/>
              <a:buNone/>
              <a:tabLst/>
              <a:defRPr/>
            </a:pPr>
            <a:r>
              <a:rPr kumimoji="1" lang="en-CA" sz="9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rPr>
              <a:t>Fall 2006</a:t>
            </a:r>
            <a:endParaRPr kumimoji="1" lang="en-US" altLang="ja-JP" sz="9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endParaRPr>
          </a:p>
        </p:txBody>
      </p:sp>
      <p:sp>
        <p:nvSpPr>
          <p:cNvPr id="6" name="Footer Placeholder 5"/>
          <p:cNvSpPr>
            <a:spLocks noGrp="1"/>
          </p:cNvSpPr>
          <p:nvPr>
            <p:ph type="ftr" sz="quarter" idx="4"/>
          </p:nvPr>
        </p:nvSpPr>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kumimoji="1" lang="ja-JP" altLang="en-US" sz="9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rPr>
              <a:t>http://www.enel.ucalgary.ca/People/far/Lecture/SENG521/</a:t>
            </a:r>
            <a:endParaRPr kumimoji="1" lang="en-US" altLang="ja-JP" sz="9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endParaRPr>
          </a:p>
        </p:txBody>
      </p:sp>
      <p:sp>
        <p:nvSpPr>
          <p:cNvPr id="7" name="Slide Number Placeholder 6"/>
          <p:cNvSpPr>
            <a:spLocks noGrp="1"/>
          </p:cNvSpPr>
          <p:nvPr>
            <p:ph type="sldNum" sz="quarter" idx="5"/>
          </p:nvPr>
        </p:nvSpPr>
        <p:spPr/>
        <p:txBody>
          <a:bodyPr/>
          <a:lstStyle/>
          <a:p>
            <a:pPr marL="0" marR="0" lvl="0" indent="0" algn="r" defTabSz="912813" rtl="0" eaLnBrk="0" fontAlgn="base" latinLnBrk="0" hangingPunct="0">
              <a:lnSpc>
                <a:spcPct val="100000"/>
              </a:lnSpc>
              <a:spcBef>
                <a:spcPct val="0"/>
              </a:spcBef>
              <a:spcAft>
                <a:spcPct val="0"/>
              </a:spcAft>
              <a:buClrTx/>
              <a:buSzTx/>
              <a:buFontTx/>
              <a:buNone/>
              <a:tabLst/>
              <a:defRPr/>
            </a:pPr>
            <a:fld id="{66AB684B-4771-4832-B527-9B303267B3C8}" type="slidenum">
              <a:rPr kumimoji="1" lang="ja-JP" altLang="en-US" sz="900" b="0" i="0" u="none" strike="noStrike" kern="1200" cap="none" spc="0" normalizeH="0" baseline="0" noProof="0" smtClean="0">
                <a:ln>
                  <a:noFill/>
                </a:ln>
                <a:solidFill>
                  <a:srgbClr val="000000"/>
                </a:solidFill>
                <a:effectLst/>
                <a:uLnTx/>
                <a:uFillTx/>
                <a:latin typeface="Times New Roman" pitchFamily="18" charset="0"/>
                <a:ea typeface="ＭＳ Ｐゴシック"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34</a:t>
            </a:fld>
            <a:endParaRPr kumimoji="1" lang="en-US" altLang="ja-JP" sz="900" b="0" i="0" u="none" strike="noStrike" kern="1200" cap="none" spc="0" normalizeH="0" baseline="0" noProof="0">
              <a:ln>
                <a:noFill/>
              </a:ln>
              <a:solidFill>
                <a:srgbClr val="000000"/>
              </a:solidFill>
              <a:effectLst/>
              <a:uLnTx/>
              <a:uFillTx/>
              <a:latin typeface="Times New Roman" pitchFamily="18" charset="0"/>
              <a:ea typeface="ＭＳ Ｐゴシック" charset="-128"/>
              <a:cs typeface="+mn-cs"/>
            </a:endParaRPr>
          </a:p>
        </p:txBody>
      </p:sp>
    </p:spTree>
    <p:extLst>
      <p:ext uri="{BB962C8B-B14F-4D97-AF65-F5344CB8AC3E}">
        <p14:creationId xmlns:p14="http://schemas.microsoft.com/office/powerpoint/2010/main" val="290721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@Rule annotation. This is helpful when we want all our test cases to be passed within a specific time. </a:t>
            </a:r>
          </a:p>
          <a:p>
            <a:r>
              <a:rPr lang="en-CA" dirty="0"/>
              <a:t>For example, we want our each test case to be executed in 2 seconds. </a:t>
            </a:r>
          </a:p>
          <a:p>
            <a:r>
              <a:rPr lang="en-CA" dirty="0"/>
              <a:t>@Rule can be used in Junit 4 and 5.</a:t>
            </a:r>
            <a:endParaRPr lang="en-US" dirty="0"/>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40</a:t>
            </a:fld>
            <a:endParaRPr lang="en-US" altLang="ja-JP"/>
          </a:p>
        </p:txBody>
      </p:sp>
    </p:spTree>
    <p:extLst>
      <p:ext uri="{BB962C8B-B14F-4D97-AF65-F5344CB8AC3E}">
        <p14:creationId xmlns:p14="http://schemas.microsoft.com/office/powerpoint/2010/main" val="314880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Maven?</a:t>
            </a:r>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43</a:t>
            </a:fld>
            <a:endParaRPr lang="en-US" altLang="ja-JP"/>
          </a:p>
        </p:txBody>
      </p:sp>
    </p:spTree>
    <p:extLst>
      <p:ext uri="{BB962C8B-B14F-4D97-AF65-F5344CB8AC3E}">
        <p14:creationId xmlns:p14="http://schemas.microsoft.com/office/powerpoint/2010/main" val="2044457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Set the parameters:</a:t>
            </a:r>
          </a:p>
          <a:p>
            <a:r>
              <a:rPr lang="en-CA" dirty="0"/>
              <a:t>Junit 3.x or 4.x</a:t>
            </a:r>
          </a:p>
          <a:p>
            <a:r>
              <a:rPr lang="en-CA" dirty="0"/>
              <a:t>name of the class</a:t>
            </a:r>
          </a:p>
          <a:p>
            <a:r>
              <a:rPr lang="en-CA" dirty="0"/>
              <a:t>etc.</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44</a:t>
            </a:fld>
            <a:endParaRPr lang="en-US" altLang="ja-JP"/>
          </a:p>
        </p:txBody>
      </p:sp>
    </p:spTree>
    <p:extLst>
      <p:ext uri="{BB962C8B-B14F-4D97-AF65-F5344CB8AC3E}">
        <p14:creationId xmlns:p14="http://schemas.microsoft.com/office/powerpoint/2010/main" val="2572856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CA" sz="1200" b="0" i="0" u="none" strike="noStrike" kern="1200" baseline="0" dirty="0" err="1">
                <a:solidFill>
                  <a:schemeClr val="tx1"/>
                </a:solidFill>
                <a:latin typeface="Times New Roman" pitchFamily="18" charset="0"/>
                <a:ea typeface="ＭＳ Ｐ明朝" pitchFamily="18" charset="-128"/>
                <a:cs typeface="+mn-cs"/>
              </a:rPr>
              <a:t>TestSuites</a:t>
            </a:r>
            <a:r>
              <a:rPr kumimoji="1" lang="en-CA" sz="1200" b="0" i="0" u="none" strike="noStrike" kern="1200" baseline="0" dirty="0">
                <a:solidFill>
                  <a:schemeClr val="tx1"/>
                </a:solidFill>
                <a:latin typeface="Times New Roman" pitchFamily="18" charset="0"/>
                <a:ea typeface="ＭＳ Ｐ明朝" pitchFamily="18" charset="-128"/>
                <a:cs typeface="+mn-cs"/>
              </a:rPr>
              <a:t> collect a selection of tests to run them as a unit</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48</a:t>
            </a:fld>
            <a:endParaRPr lang="en-US" altLang="ja-JP"/>
          </a:p>
        </p:txBody>
      </p:sp>
    </p:spTree>
    <p:extLst>
      <p:ext uri="{BB962C8B-B14F-4D97-AF65-F5344CB8AC3E}">
        <p14:creationId xmlns:p14="http://schemas.microsoft.com/office/powerpoint/2010/main" val="715416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“criterion”? Coverage (i.e. statement, decision, condition, path, etc.), mutation, acceptance</a:t>
            </a:r>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6</a:t>
            </a:fld>
            <a:endParaRPr lang="en-US" altLang="ja-JP"/>
          </a:p>
        </p:txBody>
      </p:sp>
    </p:spTree>
    <p:extLst>
      <p:ext uri="{BB962C8B-B14F-4D97-AF65-F5344CB8AC3E}">
        <p14:creationId xmlns:p14="http://schemas.microsoft.com/office/powerpoint/2010/main" val="2777776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code marked @Before is executed before each test, while @</a:t>
            </a:r>
            <a:r>
              <a:rPr lang="en-CA" dirty="0" err="1"/>
              <a:t>BeforeClass</a:t>
            </a:r>
            <a:r>
              <a:rPr lang="en-CA" dirty="0"/>
              <a:t> runs once before the entire test fixture.</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54</a:t>
            </a:fld>
            <a:endParaRPr lang="en-US" altLang="ja-JP"/>
          </a:p>
        </p:txBody>
      </p:sp>
    </p:spTree>
    <p:extLst>
      <p:ext uri="{BB962C8B-B14F-4D97-AF65-F5344CB8AC3E}">
        <p14:creationId xmlns:p14="http://schemas.microsoft.com/office/powerpoint/2010/main" val="1002166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2336" lvl="1" indent="0" eaLnBrk="1" fontAlgn="auto" hangingPunct="1">
              <a:spcAft>
                <a:spcPts val="0"/>
              </a:spcAft>
              <a:buFont typeface="Verdana"/>
              <a:buNone/>
              <a:defRPr/>
            </a:pPr>
            <a:endParaRPr lang="en-US" sz="2000" dirty="0">
              <a:solidFill>
                <a:srgbClr val="404040"/>
              </a:solidFill>
            </a:endParaRP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57</a:t>
            </a:fld>
            <a:endParaRPr lang="en-US" altLang="ja-JP"/>
          </a:p>
        </p:txBody>
      </p:sp>
    </p:spTree>
    <p:extLst>
      <p:ext uri="{BB962C8B-B14F-4D97-AF65-F5344CB8AC3E}">
        <p14:creationId xmlns:p14="http://schemas.microsoft.com/office/powerpoint/2010/main" val="1125760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2336" lvl="1" indent="0" eaLnBrk="1" fontAlgn="auto" hangingPunct="1">
              <a:spcAft>
                <a:spcPts val="0"/>
              </a:spcAft>
              <a:buFont typeface="Verdana"/>
              <a:buNone/>
              <a:defRPr/>
            </a:pPr>
            <a:r>
              <a:rPr lang="en-US" sz="2000" dirty="0">
                <a:solidFill>
                  <a:srgbClr val="404040"/>
                </a:solidFill>
              </a:rPr>
              <a:t>Q. Why is there no </a:t>
            </a:r>
            <a:r>
              <a:rPr lang="en-US" sz="2000" dirty="0">
                <a:solidFill>
                  <a:srgbClr val="404040"/>
                </a:solidFill>
                <a:latin typeface="Courier New" pitchFamily="49" charset="0"/>
              </a:rPr>
              <a:t>pass</a:t>
            </a:r>
            <a:r>
              <a:rPr lang="en-US" sz="2000" dirty="0">
                <a:solidFill>
                  <a:srgbClr val="404040"/>
                </a:solidFill>
              </a:rPr>
              <a:t> method?</a:t>
            </a:r>
          </a:p>
          <a:p>
            <a:pPr marL="402336" lvl="1" indent="0" eaLnBrk="1" fontAlgn="auto" hangingPunct="1">
              <a:spcAft>
                <a:spcPts val="0"/>
              </a:spcAft>
              <a:buFont typeface="Verdana"/>
              <a:buNone/>
              <a:defRPr/>
            </a:pPr>
            <a:r>
              <a:rPr lang="en-CA" sz="2000" dirty="0"/>
              <a:t>A. As long as the test doesn't throw an exception, it passes, unless your @Test annotation specifies an expected exception. I suppose a pass() could throw a special exception that JUnit always interprets as passing, so as to short circuit the test, but that would go against the usual design of tests (i.e. assume success and only fail if an assertion fails) and, if people got the idea that it was preferable to use pass(), it would significantly slow down a large suite of passing tests (due to the overhead of exception creation). Failing tests should not be the norm, so it's not a big deal if they have that overhead.</a:t>
            </a:r>
            <a:endParaRPr lang="en-US" sz="2000" dirty="0">
              <a:solidFill>
                <a:srgbClr val="404040"/>
              </a:solidFill>
            </a:endParaRP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59</a:t>
            </a:fld>
            <a:endParaRPr lang="en-US" altLang="ja-JP"/>
          </a:p>
        </p:txBody>
      </p:sp>
    </p:spTree>
    <p:extLst>
      <p:ext uri="{BB962C8B-B14F-4D97-AF65-F5344CB8AC3E}">
        <p14:creationId xmlns:p14="http://schemas.microsoft.com/office/powerpoint/2010/main" val="4033817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xfrm>
            <a:off x="846138" y="3990975"/>
            <a:ext cx="4651375" cy="3781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800">
                <a:latin typeface="Arial" panose="020B0604020202020204" pitchFamily="34" charset="0"/>
              </a:rPr>
              <a:t>a good equals method has some initial checks like checking for null, checking whether this == that, check instanceof, etc...  then it calls compareTo</a:t>
            </a:r>
          </a:p>
        </p:txBody>
      </p:sp>
    </p:spTree>
    <p:extLst>
      <p:ext uri="{BB962C8B-B14F-4D97-AF65-F5344CB8AC3E}">
        <p14:creationId xmlns:p14="http://schemas.microsoft.com/office/powerpoint/2010/main" val="45083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are assuming </a:t>
            </a:r>
            <a:r>
              <a:rPr lang="en-US" altLang="en-US" sz="1200" dirty="0" err="1">
                <a:solidFill>
                  <a:srgbClr val="262626"/>
                </a:solidFill>
                <a:latin typeface="Courier New" panose="02070309020205020404" pitchFamily="49" charset="0"/>
              </a:rPr>
              <a:t>getYear</a:t>
            </a:r>
            <a:r>
              <a:rPr lang="en-US" altLang="en-US" sz="1200" dirty="0">
                <a:solidFill>
                  <a:srgbClr val="262626"/>
                </a:solidFill>
                <a:latin typeface="Courier New" panose="02070309020205020404" pitchFamily="49" charset="0"/>
              </a:rPr>
              <a:t>(), </a:t>
            </a:r>
            <a:r>
              <a:rPr lang="en-US" altLang="en-US" sz="1200" dirty="0" err="1">
                <a:solidFill>
                  <a:srgbClr val="262626"/>
                </a:solidFill>
                <a:latin typeface="Courier New" panose="02070309020205020404" pitchFamily="49" charset="0"/>
              </a:rPr>
              <a:t>getMonth</a:t>
            </a:r>
            <a:r>
              <a:rPr lang="en-US" altLang="en-US" sz="1200" dirty="0">
                <a:solidFill>
                  <a:srgbClr val="262626"/>
                </a:solidFill>
                <a:latin typeface="Courier New" panose="02070309020205020404" pitchFamily="49" charset="0"/>
              </a:rPr>
              <a:t>() and </a:t>
            </a:r>
            <a:r>
              <a:rPr lang="en-US" altLang="en-US" sz="1200" dirty="0" err="1">
                <a:solidFill>
                  <a:srgbClr val="262626"/>
                </a:solidFill>
                <a:latin typeface="Courier New" panose="02070309020205020404" pitchFamily="49" charset="0"/>
              </a:rPr>
              <a:t>getDay</a:t>
            </a:r>
            <a:r>
              <a:rPr lang="en-US" altLang="en-US" sz="1200" dirty="0">
                <a:solidFill>
                  <a:srgbClr val="262626"/>
                </a:solidFill>
                <a:latin typeface="Courier New" panose="02070309020205020404" pitchFamily="49" charset="0"/>
              </a:rPr>
              <a:t>() are working correctly!!</a:t>
            </a:r>
          </a:p>
          <a:p>
            <a:r>
              <a:rPr lang="en-US" sz="1200" dirty="0">
                <a:solidFill>
                  <a:srgbClr val="262626"/>
                </a:solidFill>
                <a:latin typeface="Courier New" panose="02070309020205020404" pitchFamily="49" charset="0"/>
              </a:rPr>
              <a:t>Our test for </a:t>
            </a:r>
            <a:r>
              <a:rPr lang="en-US" sz="1200" dirty="0" err="1">
                <a:solidFill>
                  <a:srgbClr val="262626"/>
                </a:solidFill>
                <a:latin typeface="Courier New" panose="02070309020205020404" pitchFamily="49" charset="0"/>
              </a:rPr>
              <a:t>addDay</a:t>
            </a:r>
            <a:r>
              <a:rPr lang="en-US" sz="1200" dirty="0">
                <a:solidFill>
                  <a:srgbClr val="262626"/>
                </a:solidFill>
                <a:latin typeface="Courier New" panose="02070309020205020404" pitchFamily="49" charset="0"/>
              </a:rPr>
              <a:t>() should not have any reference to the other methods.</a:t>
            </a:r>
          </a:p>
          <a:p>
            <a:r>
              <a:rPr lang="en-US" sz="1200" dirty="0">
                <a:solidFill>
                  <a:srgbClr val="262626"/>
                </a:solidFill>
                <a:latin typeface="Courier New" panose="02070309020205020404" pitchFamily="49" charset="0"/>
              </a:rPr>
              <a:t>So not a very good test case. How to overcome this? Mocking?</a:t>
            </a:r>
            <a:endParaRPr lang="en-US" dirty="0"/>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65</a:t>
            </a:fld>
            <a:endParaRPr lang="en-US" altLang="ja-JP"/>
          </a:p>
        </p:txBody>
      </p:sp>
    </p:spTree>
    <p:extLst>
      <p:ext uri="{BB962C8B-B14F-4D97-AF65-F5344CB8AC3E}">
        <p14:creationId xmlns:p14="http://schemas.microsoft.com/office/powerpoint/2010/main" val="3856053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Avoid if … else</a:t>
            </a:r>
          </a:p>
          <a:p>
            <a:endParaRPr lang="en-US" dirty="0"/>
          </a:p>
          <a:p>
            <a:r>
              <a:rPr lang="en-US" dirty="0"/>
              <a:t>Note: Exhaustive test usually is a waste of time. Also guaranteed to fail!</a:t>
            </a:r>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71</a:t>
            </a:fld>
            <a:endParaRPr lang="en-US" altLang="ja-JP"/>
          </a:p>
        </p:txBody>
      </p:sp>
    </p:spTree>
    <p:extLst>
      <p:ext uri="{BB962C8B-B14F-4D97-AF65-F5344CB8AC3E}">
        <p14:creationId xmlns:p14="http://schemas.microsoft.com/office/powerpoint/2010/main" val="2774792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Dummy</a:t>
            </a:r>
            <a:r>
              <a:rPr lang="en-CA" dirty="0"/>
              <a:t> objects are passed around but never actually used. Usually they are just used to fill parameter lists.</a:t>
            </a:r>
          </a:p>
          <a:p>
            <a:r>
              <a:rPr lang="en-CA" b="1" dirty="0"/>
              <a:t>Fake</a:t>
            </a:r>
            <a:r>
              <a:rPr lang="en-CA" dirty="0"/>
              <a:t> objects actually have working implementations, but usually take some shortcut which makes them not suitable for production (an in memory database is a good example).</a:t>
            </a:r>
          </a:p>
          <a:p>
            <a:r>
              <a:rPr lang="en-CA" b="1" dirty="0"/>
              <a:t>Stubs</a:t>
            </a:r>
            <a:r>
              <a:rPr lang="en-CA" dirty="0"/>
              <a:t> provide canned answers to calls made during the test, usually not responding at all to anything outside what's programmed in for the test. Stubs may also record information about calls, such as an email gateway stub that remembers the messages it 'sent', or maybe only how many messages it 'sent'.</a:t>
            </a:r>
          </a:p>
          <a:p>
            <a:r>
              <a:rPr lang="en-CA" b="1" dirty="0"/>
              <a:t>Mocks</a:t>
            </a:r>
            <a:r>
              <a:rPr lang="en-CA" dirty="0"/>
              <a:t> are what we are talking about here: objects pre-programmed with expectations which form a specification of the calls they are expected to receive.</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85</a:t>
            </a:fld>
            <a:endParaRPr lang="en-US" altLang="ja-JP"/>
          </a:p>
        </p:txBody>
      </p:sp>
    </p:spTree>
    <p:extLst>
      <p:ext uri="{BB962C8B-B14F-4D97-AF65-F5344CB8AC3E}">
        <p14:creationId xmlns:p14="http://schemas.microsoft.com/office/powerpoint/2010/main" val="2390674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Perhaps all three below: </a:t>
            </a:r>
            <a:r>
              <a:rPr lang="en-US" sz="1200" dirty="0" err="1"/>
              <a:t>jmock</a:t>
            </a:r>
            <a:r>
              <a:rPr lang="en-US" sz="1200" dirty="0"/>
              <a:t> Junit4, hamcrest-core-1.3.jar, hamcrest-library-1.3.jar </a:t>
            </a:r>
            <a:endParaRPr lang="en-CA" sz="1200" dirty="0"/>
          </a:p>
          <a:p>
            <a:endParaRPr lang="en-US"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99</a:t>
            </a:fld>
            <a:endParaRPr lang="en-US" altLang="ja-JP"/>
          </a:p>
        </p:txBody>
      </p:sp>
    </p:spTree>
    <p:extLst>
      <p:ext uri="{BB962C8B-B14F-4D97-AF65-F5344CB8AC3E}">
        <p14:creationId xmlns:p14="http://schemas.microsoft.com/office/powerpoint/2010/main" val="3404627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testMock</a:t>
            </a:r>
            <a:r>
              <a:rPr lang="en-US" dirty="0"/>
              <a:t>()</a:t>
            </a:r>
            <a:r>
              <a:rPr lang="en-US" baseline="0" dirty="0"/>
              <a:t> method cannot run independent of the TestClass1. </a:t>
            </a:r>
          </a:p>
          <a:p>
            <a:r>
              <a:rPr lang="en-US" baseline="0" dirty="0"/>
              <a:t>How to remove this dependency when testing TestClass2?</a:t>
            </a:r>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102</a:t>
            </a:fld>
            <a:endParaRPr lang="en-US" altLang="ja-JP"/>
          </a:p>
        </p:txBody>
      </p:sp>
    </p:spTree>
    <p:extLst>
      <p:ext uri="{BB962C8B-B14F-4D97-AF65-F5344CB8AC3E}">
        <p14:creationId xmlns:p14="http://schemas.microsoft.com/office/powerpoint/2010/main" val="967095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9</a:t>
            </a:fld>
            <a:endParaRPr lang="en-US" altLang="ja-JP"/>
          </a:p>
        </p:txBody>
      </p:sp>
    </p:spTree>
    <p:extLst>
      <p:ext uri="{BB962C8B-B14F-4D97-AF65-F5344CB8AC3E}">
        <p14:creationId xmlns:p14="http://schemas.microsoft.com/office/powerpoint/2010/main" val="1210916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Functionalities not implemented cannot be tested by white-box testing.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Unexpected behavior cannot be tested by Black-box testing.</a:t>
            </a:r>
          </a:p>
          <a:p>
            <a:endParaRPr lang="en-US" dirty="0"/>
          </a:p>
          <a:p>
            <a:endParaRPr lang="en-US" dirty="0"/>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14</a:t>
            </a:fld>
            <a:endParaRPr lang="en-US" altLang="ja-JP"/>
          </a:p>
        </p:txBody>
      </p:sp>
    </p:spTree>
    <p:extLst>
      <p:ext uri="{BB962C8B-B14F-4D97-AF65-F5344CB8AC3E}">
        <p14:creationId xmlns:p14="http://schemas.microsoft.com/office/powerpoint/2010/main" val="254513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15</a:t>
            </a:fld>
            <a:endParaRPr lang="en-US" altLang="ja-JP"/>
          </a:p>
        </p:txBody>
      </p:sp>
    </p:spTree>
    <p:extLst>
      <p:ext uri="{BB962C8B-B14F-4D97-AF65-F5344CB8AC3E}">
        <p14:creationId xmlns:p14="http://schemas.microsoft.com/office/powerpoint/2010/main" val="167642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Difficulty: scalability, manual check of results</a:t>
            </a:r>
          </a:p>
          <a:p>
            <a:r>
              <a:rPr lang="en-US" dirty="0"/>
              <a:t>Remember even you automate the process you still need to write your test cases. No tool can help you with it.</a:t>
            </a:r>
          </a:p>
        </p:txBody>
      </p:sp>
      <p:sp>
        <p:nvSpPr>
          <p:cNvPr id="4" name="Header Placeholder 3"/>
          <p:cNvSpPr>
            <a:spLocks noGrp="1"/>
          </p:cNvSpPr>
          <p:nvPr>
            <p:ph type="hdr" sz="quarter"/>
          </p:nvPr>
        </p:nvSpPr>
        <p:spPr/>
        <p:txBody>
          <a:bodyPr/>
          <a:lstStyle/>
          <a:p>
            <a:r>
              <a:rPr lang="ja-JP" altLang="en-US"/>
              <a:t>SENG521: Software Reliability and Testing</a:t>
            </a:r>
            <a:endParaRPr lang="en-US" altLang="ja-JP"/>
          </a:p>
        </p:txBody>
      </p:sp>
      <p:sp>
        <p:nvSpPr>
          <p:cNvPr id="5" name="Date Placeholder 4"/>
          <p:cNvSpPr>
            <a:spLocks noGrp="1"/>
          </p:cNvSpPr>
          <p:nvPr>
            <p:ph type="dt" idx="1"/>
          </p:nvPr>
        </p:nvSpPr>
        <p:spPr/>
        <p:txBody>
          <a:bodyPr/>
          <a:lstStyle/>
          <a:p>
            <a:r>
              <a:rPr lang="en-CA"/>
              <a:t>Fall 2006</a:t>
            </a:r>
            <a:endParaRPr lang="en-US" altLang="ja-JP"/>
          </a:p>
        </p:txBody>
      </p:sp>
      <p:sp>
        <p:nvSpPr>
          <p:cNvPr id="6" name="Footer Placeholder 5"/>
          <p:cNvSpPr>
            <a:spLocks noGrp="1"/>
          </p:cNvSpPr>
          <p:nvPr>
            <p:ph type="ftr" sz="quarter" idx="4"/>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5"/>
          </p:nvPr>
        </p:nvSpPr>
        <p:spPr/>
        <p:txBody>
          <a:bodyPr/>
          <a:lstStyle/>
          <a:p>
            <a:fld id="{66AB684B-4771-4832-B527-9B303267B3C8}" type="slidenum">
              <a:rPr lang="ja-JP" altLang="en-US" smtClean="0"/>
              <a:pPr/>
              <a:t>17</a:t>
            </a:fld>
            <a:endParaRPr lang="en-US" altLang="ja-JP"/>
          </a:p>
        </p:txBody>
      </p:sp>
    </p:spTree>
    <p:extLst>
      <p:ext uri="{BB962C8B-B14F-4D97-AF65-F5344CB8AC3E}">
        <p14:creationId xmlns:p14="http://schemas.microsoft.com/office/powerpoint/2010/main" val="46067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A" dirty="0"/>
              <a:t>In object-oriented programming, the smallest unit is a </a:t>
            </a:r>
            <a:r>
              <a:rPr lang="en-CA" b="1" dirty="0"/>
              <a:t>method</a:t>
            </a:r>
            <a:r>
              <a:rPr lang="en-CA" dirty="0"/>
              <a:t> which may belong to a base/super class, abstract class or derived/child class.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CA" dirty="0"/>
              <a:t>Can be done as black-box when you have the methods/classes but not the code implementing each class/method.</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18</a:t>
            </a:fld>
            <a:endParaRPr lang="en-US" altLang="ja-JP"/>
          </a:p>
        </p:txBody>
      </p:sp>
    </p:spTree>
    <p:extLst>
      <p:ext uri="{BB962C8B-B14F-4D97-AF65-F5344CB8AC3E}">
        <p14:creationId xmlns:p14="http://schemas.microsoft.com/office/powerpoint/2010/main" val="2276344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BLB	: a value just below the lower bound</a:t>
            </a:r>
          </a:p>
          <a:p>
            <a:r>
              <a:rPr lang="en-CA" dirty="0"/>
              <a:t>LB	: the value on the lower boundary</a:t>
            </a:r>
          </a:p>
          <a:p>
            <a:r>
              <a:rPr lang="en-CA" dirty="0"/>
              <a:t>ALB	: a value just above the lower boundary</a:t>
            </a:r>
          </a:p>
          <a:p>
            <a:r>
              <a:rPr lang="en-CA" dirty="0"/>
              <a:t>BUB	: a value just below the upper bound</a:t>
            </a:r>
          </a:p>
          <a:p>
            <a:r>
              <a:rPr lang="en-CA" dirty="0"/>
              <a:t>UB	: the value on the upper bound</a:t>
            </a:r>
          </a:p>
          <a:p>
            <a:r>
              <a:rPr lang="en-CA" dirty="0"/>
              <a:t>AUB	: a value just above the upper bound</a:t>
            </a:r>
          </a:p>
          <a:p>
            <a:endParaRPr lang="en-CA" dirty="0"/>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20</a:t>
            </a:fld>
            <a:endParaRPr lang="en-US" altLang="ja-JP"/>
          </a:p>
        </p:txBody>
      </p:sp>
    </p:spTree>
    <p:extLst>
      <p:ext uri="{BB962C8B-B14F-4D97-AF65-F5344CB8AC3E}">
        <p14:creationId xmlns:p14="http://schemas.microsoft.com/office/powerpoint/2010/main" val="1397674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Unit tests in waterfall are written </a:t>
            </a:r>
            <a:r>
              <a:rPr lang="en-CA" b="1" dirty="0"/>
              <a:t>after </a:t>
            </a:r>
            <a:r>
              <a:rPr lang="en-CA" dirty="0"/>
              <a:t>(sometimes long after) the implementation of the associated code</a:t>
            </a:r>
          </a:p>
          <a:p>
            <a:r>
              <a:rPr lang="en-CA" dirty="0"/>
              <a:t>The tests typically do not provide good </a:t>
            </a:r>
            <a:r>
              <a:rPr lang="en-CA" b="1" dirty="0"/>
              <a:t>coverage</a:t>
            </a:r>
          </a:p>
          <a:p>
            <a:r>
              <a:rPr lang="en-CA" dirty="0"/>
              <a:t>The tests are written </a:t>
            </a:r>
            <a:r>
              <a:rPr lang="en-CA" b="1" dirty="0"/>
              <a:t>too late </a:t>
            </a:r>
            <a:r>
              <a:rPr lang="en-CA" dirty="0"/>
              <a:t>to provide one of the major benefits of tests</a:t>
            </a:r>
          </a:p>
        </p:txBody>
      </p:sp>
      <p:sp>
        <p:nvSpPr>
          <p:cNvPr id="4" name="Header Placeholder 3"/>
          <p:cNvSpPr>
            <a:spLocks noGrp="1"/>
          </p:cNvSpPr>
          <p:nvPr>
            <p:ph type="hdr" sz="quarter" idx="10"/>
          </p:nvPr>
        </p:nvSpPr>
        <p:spPr/>
        <p:txBody>
          <a:bodyPr/>
          <a:lstStyle/>
          <a:p>
            <a:r>
              <a:rPr lang="ja-JP" altLang="en-US"/>
              <a:t>SENG521: Software Reliability and Testing</a:t>
            </a:r>
            <a:endParaRPr lang="en-US" altLang="ja-JP"/>
          </a:p>
        </p:txBody>
      </p:sp>
      <p:sp>
        <p:nvSpPr>
          <p:cNvPr id="5" name="Date Placeholder 4"/>
          <p:cNvSpPr>
            <a:spLocks noGrp="1"/>
          </p:cNvSpPr>
          <p:nvPr>
            <p:ph type="dt" idx="11"/>
          </p:nvPr>
        </p:nvSpPr>
        <p:spPr/>
        <p:txBody>
          <a:bodyPr/>
          <a:lstStyle/>
          <a:p>
            <a:r>
              <a:rPr lang="en-CA"/>
              <a:t>Fall 2006</a:t>
            </a:r>
            <a:endParaRPr lang="en-US" altLang="ja-JP"/>
          </a:p>
        </p:txBody>
      </p:sp>
      <p:sp>
        <p:nvSpPr>
          <p:cNvPr id="6" name="Footer Placeholder 5"/>
          <p:cNvSpPr>
            <a:spLocks noGrp="1"/>
          </p:cNvSpPr>
          <p:nvPr>
            <p:ph type="ftr" sz="quarter" idx="12"/>
          </p:nvPr>
        </p:nvSpPr>
        <p:spPr/>
        <p:txBody>
          <a:bodyPr/>
          <a:lstStyle/>
          <a:p>
            <a:r>
              <a:rPr lang="ja-JP" altLang="en-US"/>
              <a:t>http://www.enel.ucalgary.ca/People/far/Lecture/SENG521/</a:t>
            </a:r>
            <a:endParaRPr lang="en-US" altLang="ja-JP"/>
          </a:p>
        </p:txBody>
      </p:sp>
      <p:sp>
        <p:nvSpPr>
          <p:cNvPr id="7" name="Slide Number Placeholder 6"/>
          <p:cNvSpPr>
            <a:spLocks noGrp="1"/>
          </p:cNvSpPr>
          <p:nvPr>
            <p:ph type="sldNum" sz="quarter" idx="13"/>
          </p:nvPr>
        </p:nvSpPr>
        <p:spPr/>
        <p:txBody>
          <a:bodyPr/>
          <a:lstStyle/>
          <a:p>
            <a:fld id="{66AB684B-4771-4832-B527-9B303267B3C8}" type="slidenum">
              <a:rPr lang="ja-JP" altLang="en-US" smtClean="0"/>
              <a:pPr/>
              <a:t>21</a:t>
            </a:fld>
            <a:endParaRPr lang="en-US" altLang="ja-JP"/>
          </a:p>
        </p:txBody>
      </p:sp>
    </p:spTree>
    <p:extLst>
      <p:ext uri="{BB962C8B-B14F-4D97-AF65-F5344CB8AC3E}">
        <p14:creationId xmlns:p14="http://schemas.microsoft.com/office/powerpoint/2010/main" val="1218733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48203" name="Picture 11" descr="WP138"/>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pic>
        <p:nvPicPr>
          <p:cNvPr id="648195" name="Picture 3" descr="logo1"/>
          <p:cNvPicPr>
            <a:picLocks noChangeAspect="1" noChangeArrowheads="1"/>
          </p:cNvPicPr>
          <p:nvPr/>
        </p:nvPicPr>
        <p:blipFill>
          <a:blip r:embed="rId3" cstate="print"/>
          <a:srcRect/>
          <a:stretch>
            <a:fillRect/>
          </a:stretch>
        </p:blipFill>
        <p:spPr bwMode="auto">
          <a:xfrm>
            <a:off x="219075" y="1916113"/>
            <a:ext cx="1473200" cy="1512887"/>
          </a:xfrm>
          <a:prstGeom prst="rect">
            <a:avLst/>
          </a:prstGeom>
          <a:noFill/>
        </p:spPr>
      </p:pic>
      <p:sp>
        <p:nvSpPr>
          <p:cNvPr id="648196" name="Line 4"/>
          <p:cNvSpPr>
            <a:spLocks noChangeShapeType="1"/>
          </p:cNvSpPr>
          <p:nvPr/>
        </p:nvSpPr>
        <p:spPr bwMode="auto">
          <a:xfrm>
            <a:off x="177800" y="3573463"/>
            <a:ext cx="8642350" cy="0"/>
          </a:xfrm>
          <a:prstGeom prst="line">
            <a:avLst/>
          </a:prstGeom>
          <a:noFill/>
          <a:ln w="28575">
            <a:solidFill>
              <a:srgbClr val="FF9900"/>
            </a:solidFill>
            <a:miter lim="800000"/>
            <a:headEnd type="oval" w="med" len="med"/>
            <a:tailEnd type="oval" w="med" len="med"/>
          </a:ln>
          <a:effectLst/>
        </p:spPr>
        <p:txBody>
          <a:bodyPr wrap="none"/>
          <a:lstStyle/>
          <a:p>
            <a:endParaRPr lang="en-CA"/>
          </a:p>
        </p:txBody>
      </p:sp>
      <p:sp>
        <p:nvSpPr>
          <p:cNvPr id="648198" name="Rectangle 6"/>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r>
              <a:rPr lang="ja-JP" altLang="en-US"/>
              <a:t>far@ucalgary.ca</a:t>
            </a:r>
            <a:endParaRPr lang="en-US" altLang="ja-JP"/>
          </a:p>
        </p:txBody>
      </p:sp>
      <p:sp>
        <p:nvSpPr>
          <p:cNvPr id="648199" name="Rectangle 7"/>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11476637-B788-40C1-B031-FB8B2F2D7A5F}" type="slidenum">
              <a:rPr lang="ja-JP" altLang="en-US"/>
              <a:pPr/>
              <a:t>‹#›</a:t>
            </a:fld>
            <a:endParaRPr lang="en-US" altLang="ja-JP" dirty="0"/>
          </a:p>
        </p:txBody>
      </p:sp>
      <p:sp>
        <p:nvSpPr>
          <p:cNvPr id="648200" name="Rectangle 8"/>
          <p:cNvSpPr>
            <a:spLocks noGrp="1" noChangeArrowheads="1"/>
          </p:cNvSpPr>
          <p:nvPr>
            <p:ph type="subTitle" idx="1"/>
          </p:nvPr>
        </p:nvSpPr>
        <p:spPr>
          <a:xfrm>
            <a:off x="1835150" y="3716338"/>
            <a:ext cx="6985000" cy="1752600"/>
          </a:xfrm>
        </p:spPr>
        <p:txBody>
          <a:bodyPr/>
          <a:lstStyle>
            <a:lvl1pPr marL="0" indent="0" algn="ctr">
              <a:buFont typeface="Wingdings" pitchFamily="2" charset="2"/>
              <a:buNone/>
              <a:defRPr b="1">
                <a:effectLst>
                  <a:outerShdw blurRad="38100" dist="38100" dir="2700000" algn="tl">
                    <a:srgbClr val="C0C0C0"/>
                  </a:outerShdw>
                </a:effectLst>
              </a:defRPr>
            </a:lvl1pPr>
          </a:lstStyle>
          <a:p>
            <a:r>
              <a:rPr lang="en-US" altLang="ja-JP"/>
              <a:t>Click to edit Master subtitle style</a:t>
            </a:r>
          </a:p>
        </p:txBody>
      </p:sp>
      <p:sp>
        <p:nvSpPr>
          <p:cNvPr id="648201" name="Rectangle 9"/>
          <p:cNvSpPr>
            <a:spLocks noGrp="1" noChangeArrowheads="1"/>
          </p:cNvSpPr>
          <p:nvPr>
            <p:ph type="ctrTitle"/>
          </p:nvPr>
        </p:nvSpPr>
        <p:spPr>
          <a:xfrm>
            <a:off x="1835150" y="1371600"/>
            <a:ext cx="6927850" cy="2128838"/>
          </a:xfrm>
        </p:spPr>
        <p:txBody>
          <a:bodyPr/>
          <a:lstStyle>
            <a:lvl1pPr>
              <a:defRPr>
                <a:ea typeface="Arial Unicode MS" pitchFamily="34" charset="-128"/>
                <a:cs typeface="Arial Unicode MS" pitchFamily="34" charset="-128"/>
              </a:defRPr>
            </a:lvl1pPr>
          </a:lstStyle>
          <a:p>
            <a:r>
              <a:rPr lang="en-US" altLang="ja-JP"/>
              <a:t>Click to edit Master title style</a:t>
            </a:r>
          </a:p>
        </p:txBody>
      </p:sp>
      <p:pic>
        <p:nvPicPr>
          <p:cNvPr id="10" name="Picture 13" descr="New Picture"/>
          <p:cNvPicPr>
            <a:picLocks noChangeAspect="1" noChangeArrowheads="1"/>
          </p:cNvPicPr>
          <p:nvPr userDrawn="1"/>
        </p:nvPicPr>
        <p:blipFill>
          <a:blip r:embed="rId4" cstate="print"/>
          <a:srcRect/>
          <a:stretch>
            <a:fillRect/>
          </a:stretch>
        </p:blipFill>
        <p:spPr bwMode="auto">
          <a:xfrm>
            <a:off x="7092950" y="260350"/>
            <a:ext cx="1895475" cy="923925"/>
          </a:xfrm>
          <a:prstGeom prst="rect">
            <a:avLst/>
          </a:prstGeom>
          <a:noFill/>
        </p:spPr>
      </p:pic>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p:cNvSpPr>
            <a:spLocks noGrp="1"/>
          </p:cNvSpPr>
          <p:nvPr>
            <p:ph type="ftr" sz="quarter" idx="11"/>
          </p:nvPr>
        </p:nvSpPr>
        <p:spPr/>
        <p:txBody>
          <a:bodyPr/>
          <a:lstStyle>
            <a:lvl1pPr>
              <a:defRPr/>
            </a:lvl1pPr>
          </a:lstStyle>
          <a:p>
            <a:r>
              <a:rPr lang="ja-JP" altLang="en-US"/>
              <a:t>far@ucalgary.ca</a:t>
            </a:r>
            <a:endParaRPr lang="en-US" altLang="ja-JP"/>
          </a:p>
        </p:txBody>
      </p:sp>
      <p:sp>
        <p:nvSpPr>
          <p:cNvPr id="6" name="Slide Number Placeholder 5"/>
          <p:cNvSpPr>
            <a:spLocks noGrp="1"/>
          </p:cNvSpPr>
          <p:nvPr>
            <p:ph type="sldNum" sz="quarter" idx="12"/>
          </p:nvPr>
        </p:nvSpPr>
        <p:spPr/>
        <p:txBody>
          <a:bodyPr/>
          <a:lstStyle>
            <a:lvl1pPr>
              <a:defRPr/>
            </a:lvl1pPr>
          </a:lstStyle>
          <a:p>
            <a:fld id="{E0C33045-984B-4F44-A077-3B45BEEE9467}" type="slidenum">
              <a:rPr lang="ja-JP" altLang="en-US"/>
              <a:pPr/>
              <a:t>‹#›</a:t>
            </a:fld>
            <a:endParaRPr lang="en-US" altLang="ja-JP"/>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9001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976813" y="1560513"/>
            <a:ext cx="3924300" cy="4532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11"/>
          </p:nvPr>
        </p:nvSpPr>
        <p:spPr/>
        <p:txBody>
          <a:bodyPr/>
          <a:lstStyle>
            <a:lvl1pPr>
              <a:defRPr/>
            </a:lvl1pPr>
          </a:lstStyle>
          <a:p>
            <a:r>
              <a:rPr lang="ja-JP" altLang="en-US"/>
              <a:t>far@ucalgary.ca</a:t>
            </a:r>
            <a:endParaRPr lang="en-US" altLang="ja-JP"/>
          </a:p>
        </p:txBody>
      </p:sp>
      <p:sp>
        <p:nvSpPr>
          <p:cNvPr id="7" name="Slide Number Placeholder 6"/>
          <p:cNvSpPr>
            <a:spLocks noGrp="1"/>
          </p:cNvSpPr>
          <p:nvPr>
            <p:ph type="sldNum" sz="quarter" idx="12"/>
          </p:nvPr>
        </p:nvSpPr>
        <p:spPr/>
        <p:txBody>
          <a:bodyPr/>
          <a:lstStyle>
            <a:lvl1pPr>
              <a:defRPr/>
            </a:lvl1pPr>
          </a:lstStyle>
          <a:p>
            <a:fld id="{50905F4E-659F-4346-A486-8B490C3B6B08}" type="slidenum">
              <a:rPr lang="ja-JP" altLang="en-US"/>
              <a:pPr/>
              <a:t>‹#›</a:t>
            </a:fld>
            <a:endParaRPr lang="en-US" altLang="ja-JP"/>
          </a:p>
        </p:txBody>
      </p:sp>
    </p:spTree>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4" name="Footer Placeholder 3"/>
          <p:cNvSpPr>
            <a:spLocks noGrp="1"/>
          </p:cNvSpPr>
          <p:nvPr>
            <p:ph type="ftr" sz="quarter" idx="11"/>
          </p:nvPr>
        </p:nvSpPr>
        <p:spPr/>
        <p:txBody>
          <a:bodyPr/>
          <a:lstStyle>
            <a:lvl1pPr>
              <a:defRPr/>
            </a:lvl1p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lvl1pPr>
              <a:defRPr/>
            </a:lvl1pPr>
          </a:lstStyle>
          <a:p>
            <a:fld id="{B51D33B8-4CD8-40E8-BBD8-E8D2E048FFB4}" type="slidenum">
              <a:rPr lang="ja-JP" altLang="en-US"/>
              <a:pPr/>
              <a:t>‹#›</a:t>
            </a:fld>
            <a:endParaRPr lang="en-US" altLang="ja-JP"/>
          </a:p>
        </p:txBody>
      </p:sp>
    </p:spTree>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ja-JP" altLang="en-US"/>
              <a:t>far@ucalgary.ca</a:t>
            </a:r>
            <a:endParaRPr lang="en-US" altLang="ja-JP"/>
          </a:p>
        </p:txBody>
      </p:sp>
      <p:sp>
        <p:nvSpPr>
          <p:cNvPr id="4" name="Slide Number Placeholder 3"/>
          <p:cNvSpPr>
            <a:spLocks noGrp="1"/>
          </p:cNvSpPr>
          <p:nvPr>
            <p:ph type="sldNum" sz="quarter" idx="12"/>
          </p:nvPr>
        </p:nvSpPr>
        <p:spPr/>
        <p:txBody>
          <a:bodyPr/>
          <a:lstStyle>
            <a:lvl1pPr>
              <a:defRPr/>
            </a:lvl1pPr>
          </a:lstStyle>
          <a:p>
            <a:fld id="{CB2DFA4B-F3B1-4A97-BB63-E04BB62541BD}" type="slidenum">
              <a:rPr lang="ja-JP" altLang="en-US"/>
              <a:pPr/>
              <a:t>‹#›</a:t>
            </a:fld>
            <a:endParaRPr lang="en-US" altLang="ja-JP"/>
          </a:p>
        </p:txBody>
      </p:sp>
    </p:spTree>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7194" name="Picture 26" descr="WP138"/>
          <p:cNvPicPr>
            <a:picLocks noChangeAspect="1" noChangeArrowheads="1"/>
          </p:cNvPicPr>
          <p:nvPr userDrawn="1"/>
        </p:nvPicPr>
        <p:blipFill>
          <a:blip r:embed="rId7" cstate="print"/>
          <a:srcRect/>
          <a:stretch>
            <a:fillRect/>
          </a:stretch>
        </p:blipFill>
        <p:spPr bwMode="auto">
          <a:xfrm>
            <a:off x="0" y="0"/>
            <a:ext cx="9144000" cy="6858000"/>
          </a:xfrm>
          <a:prstGeom prst="rect">
            <a:avLst/>
          </a:prstGeom>
          <a:noFill/>
        </p:spPr>
      </p:pic>
      <p:pic>
        <p:nvPicPr>
          <p:cNvPr id="647171" name="Picture 3" descr="logo4"/>
          <p:cNvPicPr>
            <a:picLocks noChangeAspect="1" noChangeArrowheads="1"/>
          </p:cNvPicPr>
          <p:nvPr/>
        </p:nvPicPr>
        <p:blipFill>
          <a:blip r:embed="rId8" cstate="print"/>
          <a:srcRect/>
          <a:stretch>
            <a:fillRect/>
          </a:stretch>
        </p:blipFill>
        <p:spPr bwMode="auto">
          <a:xfrm>
            <a:off x="250825" y="6180138"/>
            <a:ext cx="1152525" cy="488950"/>
          </a:xfrm>
          <a:prstGeom prst="rect">
            <a:avLst/>
          </a:prstGeom>
          <a:noFill/>
        </p:spPr>
      </p:pic>
      <p:sp>
        <p:nvSpPr>
          <p:cNvPr id="647172" name="Line 4"/>
          <p:cNvSpPr>
            <a:spLocks noChangeShapeType="1"/>
          </p:cNvSpPr>
          <p:nvPr/>
        </p:nvSpPr>
        <p:spPr bwMode="auto">
          <a:xfrm>
            <a:off x="827088" y="1412875"/>
            <a:ext cx="8066087" cy="0"/>
          </a:xfrm>
          <a:prstGeom prst="line">
            <a:avLst/>
          </a:prstGeom>
          <a:noFill/>
          <a:ln w="38100">
            <a:solidFill>
              <a:srgbClr val="FF9900"/>
            </a:solidFill>
            <a:miter lim="800000"/>
            <a:headEnd type="oval" w="med" len="med"/>
            <a:tailEnd type="oval" w="med" len="med"/>
          </a:ln>
          <a:effectLst/>
        </p:spPr>
        <p:txBody>
          <a:bodyPr wrap="none"/>
          <a:lstStyle/>
          <a:p>
            <a:endParaRPr lang="en-CA"/>
          </a:p>
        </p:txBody>
      </p:sp>
      <p:sp>
        <p:nvSpPr>
          <p:cNvPr id="647177" name="Rectangle 9"/>
          <p:cNvSpPr>
            <a:spLocks noGrp="1" noChangeArrowheads="1"/>
          </p:cNvSpPr>
          <p:nvPr>
            <p:ph type="body" idx="1"/>
          </p:nvPr>
        </p:nvSpPr>
        <p:spPr bwMode="auto">
          <a:xfrm>
            <a:off x="900113" y="1560513"/>
            <a:ext cx="8001000" cy="45323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647179" name="Rectangle 11"/>
          <p:cNvSpPr>
            <a:spLocks noGrp="1" noChangeArrowheads="1"/>
          </p:cNvSpPr>
          <p:nvPr>
            <p:ph type="ftr" sz="quarter" idx="3"/>
          </p:nvPr>
        </p:nvSpPr>
        <p:spPr bwMode="auto">
          <a:xfrm>
            <a:off x="3352800" y="6413500"/>
            <a:ext cx="28956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b="0"/>
            </a:lvl1pPr>
          </a:lstStyle>
          <a:p>
            <a:r>
              <a:rPr lang="ja-JP" altLang="en-US" dirty="0"/>
              <a:t>far@ucalgary.ca</a:t>
            </a:r>
            <a:endParaRPr lang="en-US" altLang="ja-JP" dirty="0"/>
          </a:p>
        </p:txBody>
      </p:sp>
      <p:sp>
        <p:nvSpPr>
          <p:cNvPr id="647180" name="Rectangle 12"/>
          <p:cNvSpPr>
            <a:spLocks noGrp="1" noChangeArrowheads="1"/>
          </p:cNvSpPr>
          <p:nvPr>
            <p:ph type="sldNum" sz="quarter" idx="4"/>
          </p:nvPr>
        </p:nvSpPr>
        <p:spPr bwMode="auto">
          <a:xfrm>
            <a:off x="6781800" y="6413500"/>
            <a:ext cx="1905000" cy="4000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lvl1pPr>
          </a:lstStyle>
          <a:p>
            <a:fld id="{BCA84CCD-73A2-4DB1-AC44-718D6A6EDB6A}" type="slidenum">
              <a:rPr lang="ja-JP" altLang="en-US" smtClean="0"/>
              <a:pPr/>
              <a:t>‹#›</a:t>
            </a:fld>
            <a:endParaRPr lang="en-US" altLang="ja-JP" dirty="0"/>
          </a:p>
        </p:txBody>
      </p:sp>
      <p:sp>
        <p:nvSpPr>
          <p:cNvPr id="647181" name="Line 13"/>
          <p:cNvSpPr>
            <a:spLocks noChangeShapeType="1"/>
          </p:cNvSpPr>
          <p:nvPr/>
        </p:nvSpPr>
        <p:spPr bwMode="auto">
          <a:xfrm>
            <a:off x="827088" y="6453188"/>
            <a:ext cx="7993062" cy="0"/>
          </a:xfrm>
          <a:prstGeom prst="line">
            <a:avLst/>
          </a:prstGeom>
          <a:noFill/>
          <a:ln w="19050">
            <a:solidFill>
              <a:srgbClr val="FF9900"/>
            </a:solidFill>
            <a:miter lim="800000"/>
            <a:headEnd type="oval" w="med" len="med"/>
            <a:tailEnd type="oval" w="med" len="med"/>
          </a:ln>
          <a:effectLst/>
        </p:spPr>
        <p:txBody>
          <a:bodyPr wrap="none"/>
          <a:lstStyle/>
          <a:p>
            <a:endParaRPr lang="en-CA"/>
          </a:p>
        </p:txBody>
      </p:sp>
      <p:sp>
        <p:nvSpPr>
          <p:cNvPr id="647182" name="Rectangle 14"/>
          <p:cNvSpPr>
            <a:spLocks noGrp="1" noChangeArrowheads="1"/>
          </p:cNvSpPr>
          <p:nvPr>
            <p:ph type="title"/>
          </p:nvPr>
        </p:nvSpPr>
        <p:spPr bwMode="auto">
          <a:xfrm>
            <a:off x="1066800" y="260350"/>
            <a:ext cx="7877175"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pic>
        <p:nvPicPr>
          <p:cNvPr id="647193" name="Picture 25"/>
          <p:cNvPicPr>
            <a:picLocks noChangeAspect="1" noChangeArrowheads="1"/>
          </p:cNvPicPr>
          <p:nvPr userDrawn="1"/>
        </p:nvPicPr>
        <p:blipFill>
          <a:blip r:embed="rId9" cstate="print">
            <a:clrChange>
              <a:clrFrom>
                <a:srgbClr val="FFFFFF"/>
              </a:clrFrom>
              <a:clrTo>
                <a:srgbClr val="FFFFFF">
                  <a:alpha val="0"/>
                </a:srgbClr>
              </a:clrTo>
            </a:clrChange>
          </a:blip>
          <a:srcRect/>
          <a:stretch>
            <a:fillRect/>
          </a:stretch>
        </p:blipFill>
        <p:spPr bwMode="auto">
          <a:xfrm>
            <a:off x="34925" y="620713"/>
            <a:ext cx="1111250" cy="115252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9" r:id="rId4"/>
    <p:sldLayoutId id="2147483660" r:id="rId5"/>
  </p:sldLayoutIdLst>
  <p:transition>
    <p:dissolve/>
  </p:transition>
  <p:hf hdr="0"/>
  <p:txStyles>
    <p:titleStyle>
      <a:lvl1pPr algn="l" rtl="0" fontAlgn="base">
        <a:spcBef>
          <a:spcPct val="0"/>
        </a:spcBef>
        <a:spcAft>
          <a:spcPct val="0"/>
        </a:spcAft>
        <a:defRPr kumimoji="1" sz="4000" b="1">
          <a:solidFill>
            <a:schemeClr val="tx2"/>
          </a:solidFill>
          <a:effectLst>
            <a:outerShdw blurRad="38100" dist="38100" dir="2700000" algn="tl">
              <a:srgbClr val="C0C0C0"/>
            </a:outerShdw>
          </a:effectLst>
          <a:latin typeface="+mj-lt"/>
          <a:ea typeface="+mj-ea"/>
          <a:cs typeface="+mj-cs"/>
        </a:defRPr>
      </a:lvl1pPr>
      <a:lvl2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2pPr>
      <a:lvl3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3pPr>
      <a:lvl4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4pPr>
      <a:lvl5pPr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5pPr>
      <a:lvl6pPr marL="4572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6pPr>
      <a:lvl7pPr marL="9144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7pPr>
      <a:lvl8pPr marL="13716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8pPr>
      <a:lvl9pPr marL="1828800" algn="l" rtl="0" fontAlgn="base">
        <a:spcBef>
          <a:spcPct val="0"/>
        </a:spcBef>
        <a:spcAft>
          <a:spcPct val="0"/>
        </a:spcAft>
        <a:defRPr kumimoji="1" sz="4000" b="1">
          <a:solidFill>
            <a:schemeClr val="tx2"/>
          </a:solidFill>
          <a:effectLst>
            <a:outerShdw blurRad="38100" dist="38100" dir="2700000" algn="tl">
              <a:srgbClr val="C0C0C0"/>
            </a:outerShdw>
          </a:effectLst>
          <a:latin typeface="Arial Rounded MT Bold" pitchFamily="34" charset="0"/>
          <a:ea typeface="HGあかね平成丸ｺﾞｼｯｸ体W8-S" pitchFamily="49" charset="-128"/>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blogs.msdn.microsoft.com/visualstudio/2017/12/01/announcing-junit-support-for-visual-studio-code/" TargetMode="External"/><Relationship Id="rId7" Type="http://schemas.openxmlformats.org/officeDocument/2006/relationships/image" Target="../media/image26.jpg"/><Relationship Id="rId2" Type="http://schemas.openxmlformats.org/officeDocument/2006/relationships/hyperlink" Target="https://maven.apache.org/index.html"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ant.apache.org/manual/Tasks/junitlauncher.html"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junit.sourceforge.net/javadoc/org/junit/Asser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hyperlink" Target="https://martinfowler.com/articles/mocksArentStubs.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3"/>
          </p:nvPr>
        </p:nvSpPr>
        <p:spPr/>
        <p:txBody>
          <a:bodyPr/>
          <a:lstStyle/>
          <a:p>
            <a:r>
              <a:rPr lang="ja-JP" altLang="en-US"/>
              <a:t>far@ucalgary.ca</a:t>
            </a:r>
            <a:endParaRPr lang="en-US" altLang="ja-JP"/>
          </a:p>
        </p:txBody>
      </p:sp>
      <p:sp>
        <p:nvSpPr>
          <p:cNvPr id="7" name="Rectangle 7"/>
          <p:cNvSpPr>
            <a:spLocks noGrp="1" noChangeArrowheads="1"/>
          </p:cNvSpPr>
          <p:nvPr>
            <p:ph type="sldNum" sz="quarter" idx="4"/>
          </p:nvPr>
        </p:nvSpPr>
        <p:spPr/>
        <p:txBody>
          <a:bodyPr/>
          <a:lstStyle/>
          <a:p>
            <a:fld id="{3604E779-E50B-4DB1-A121-795088EBBCEA}" type="slidenum">
              <a:rPr lang="ja-JP" altLang="en-US"/>
              <a:pPr/>
              <a:t>1</a:t>
            </a:fld>
            <a:endParaRPr lang="en-US" altLang="ja-JP"/>
          </a:p>
        </p:txBody>
      </p:sp>
      <p:sp>
        <p:nvSpPr>
          <p:cNvPr id="649220" name="Rectangle 4"/>
          <p:cNvSpPr>
            <a:spLocks noGrp="1" noChangeArrowheads="1"/>
          </p:cNvSpPr>
          <p:nvPr>
            <p:ph type="ctrTitle"/>
          </p:nvPr>
        </p:nvSpPr>
        <p:spPr/>
        <p:txBody>
          <a:bodyPr/>
          <a:lstStyle/>
          <a:p>
            <a:r>
              <a:rPr lang="en-US" altLang="ja-JP" dirty="0">
                <a:solidFill>
                  <a:srgbClr val="800000"/>
                </a:solidFill>
                <a:ea typeface="ＭＳ Ｐゴシック" charset="-128"/>
              </a:rPr>
              <a:t>SENG 438</a:t>
            </a:r>
            <a:br>
              <a:rPr lang="en-US" altLang="ja-JP" dirty="0">
                <a:ea typeface="ＭＳ Ｐゴシック" charset="-128"/>
              </a:rPr>
            </a:br>
            <a:r>
              <a:rPr lang="en-US" altLang="ja-JP" dirty="0">
                <a:ea typeface="ＭＳ Ｐゴシック" charset="-128"/>
              </a:rPr>
              <a:t>Software Testing, Reliability &amp; Quality</a:t>
            </a:r>
            <a:endParaRPr lang="en-CA" dirty="0">
              <a:ea typeface="ＭＳ Ｐゴシック" charset="-128"/>
            </a:endParaRPr>
          </a:p>
        </p:txBody>
      </p:sp>
      <p:sp>
        <p:nvSpPr>
          <p:cNvPr id="649221" name="Rectangle 5"/>
          <p:cNvSpPr>
            <a:spLocks noGrp="1" noChangeArrowheads="1"/>
          </p:cNvSpPr>
          <p:nvPr>
            <p:ph type="subTitle" idx="1"/>
          </p:nvPr>
        </p:nvSpPr>
        <p:spPr/>
        <p:txBody>
          <a:bodyPr/>
          <a:lstStyle/>
          <a:p>
            <a:r>
              <a:rPr lang="en-US" altLang="ja-JP" dirty="0">
                <a:ea typeface="ＭＳ Ｐゴシック" charset="-128"/>
              </a:rPr>
              <a:t>Chapter </a:t>
            </a:r>
            <a:r>
              <a:rPr lang="en-US" altLang="ja-JP" dirty="0">
                <a:ea typeface="リュウミンL-KL" pitchFamily="17" charset="-128"/>
              </a:rPr>
              <a:t>3: </a:t>
            </a:r>
            <a:r>
              <a:rPr lang="en-CA" dirty="0"/>
              <a:t>Criteria-Based Test Design </a:t>
            </a:r>
            <a:r>
              <a:rPr lang="en-US" dirty="0">
                <a:effectLst/>
              </a:rPr>
              <a:t>Unit Testing</a:t>
            </a:r>
            <a:endParaRPr lang="en-CA" dirty="0">
              <a:ea typeface="リュウミンL-KL" pitchFamily="17" charset="-128"/>
            </a:endParaRPr>
          </a:p>
        </p:txBody>
      </p:sp>
      <p:sp>
        <p:nvSpPr>
          <p:cNvPr id="649222" name="Rectangle 6"/>
          <p:cNvSpPr>
            <a:spLocks noChangeArrowheads="1"/>
          </p:cNvSpPr>
          <p:nvPr/>
        </p:nvSpPr>
        <p:spPr bwMode="auto">
          <a:xfrm>
            <a:off x="1916113" y="5157788"/>
            <a:ext cx="6400800" cy="1143000"/>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pPr>
            <a:r>
              <a:rPr lang="en-US" altLang="ja-JP" sz="1400" dirty="0">
                <a:latin typeface="Arial" charset="0"/>
                <a:ea typeface="ＡＲ古印体Ｂ" pitchFamily="1" charset="-128"/>
              </a:rPr>
              <a:t>Department of Electrical &amp; Computer Engineering, University of Calgary</a:t>
            </a:r>
            <a:endParaRPr lang="ja-JP" altLang="en-US" b="0" dirty="0"/>
          </a:p>
          <a:p>
            <a:pPr algn="ctr">
              <a:spcBef>
                <a:spcPct val="20000"/>
              </a:spcBef>
              <a:buClr>
                <a:schemeClr val="folHlink"/>
              </a:buClr>
              <a:buSzPct val="60000"/>
              <a:buFont typeface="Wingdings" pitchFamily="2" charset="2"/>
              <a:buNone/>
            </a:pPr>
            <a:r>
              <a:rPr lang="en-US" altLang="ja-JP" b="0" dirty="0"/>
              <a:t>B.H. Far </a:t>
            </a:r>
            <a:r>
              <a:rPr lang="en-US" altLang="ja-JP" sz="1800" b="0" dirty="0">
                <a:ea typeface="MS UI Gothic" pitchFamily="34" charset="-128"/>
              </a:rPr>
              <a:t>（</a:t>
            </a:r>
            <a:r>
              <a:rPr lang="en-US" altLang="ja-JP" sz="1800" b="0" dirty="0"/>
              <a:t>far@ucalgary.ca</a:t>
            </a:r>
            <a:r>
              <a:rPr lang="en-US" altLang="ja-JP" sz="1800" b="0" dirty="0">
                <a:ea typeface="MS UI Gothic" pitchFamily="34" charset="-128"/>
              </a:rPr>
              <a:t>）</a:t>
            </a:r>
            <a:endParaRPr lang="en-US" altLang="ja-JP" sz="1800" b="0" dirty="0"/>
          </a:p>
          <a:p>
            <a:pPr algn="ctr">
              <a:spcBef>
                <a:spcPct val="20000"/>
              </a:spcBef>
              <a:buClr>
                <a:schemeClr val="folHlink"/>
              </a:buClr>
              <a:buSzPct val="60000"/>
              <a:buFont typeface="Wingdings" pitchFamily="2" charset="2"/>
              <a:buNone/>
            </a:pPr>
            <a:r>
              <a:rPr lang="en-US" altLang="ja-JP" sz="1400" b="0" dirty="0"/>
              <a:t>http://people.ucalgary.ca/~far</a:t>
            </a:r>
            <a:endParaRPr lang="ja-JP" altLang="en-US" sz="1400" b="0" dirty="0"/>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Systematic</a:t>
            </a:r>
            <a:endParaRPr lang="en-CA" dirty="0"/>
          </a:p>
        </p:txBody>
      </p:sp>
      <p:sp>
        <p:nvSpPr>
          <p:cNvPr id="3" name="Content Placeholder 2"/>
          <p:cNvSpPr>
            <a:spLocks noGrp="1"/>
          </p:cNvSpPr>
          <p:nvPr>
            <p:ph idx="1"/>
          </p:nvPr>
        </p:nvSpPr>
        <p:spPr>
          <a:xfrm>
            <a:off x="900113" y="1560513"/>
            <a:ext cx="8001000" cy="1724471"/>
          </a:xfrm>
        </p:spPr>
        <p:txBody>
          <a:bodyPr/>
          <a:lstStyle/>
          <a:p>
            <a:r>
              <a:rPr lang="en-CA" sz="2400" dirty="0"/>
              <a:t>Partition the set of possible behaviors of the system</a:t>
            </a:r>
          </a:p>
          <a:p>
            <a:r>
              <a:rPr lang="en-CA" sz="2400" dirty="0"/>
              <a:t>Choose representative samples from each partition</a:t>
            </a:r>
          </a:p>
          <a:p>
            <a:r>
              <a:rPr lang="en-CA" sz="2400" dirty="0"/>
              <a:t>Make sure we covered all partitions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10</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475656" y="2924944"/>
            <a:ext cx="6084168" cy="1366091"/>
          </a:xfrm>
          <a:prstGeom prst="rect">
            <a:avLst/>
          </a:prstGeom>
        </p:spPr>
      </p:pic>
      <p:sp>
        <p:nvSpPr>
          <p:cNvPr id="8" name="Content Placeholder 2"/>
          <p:cNvSpPr txBox="1">
            <a:spLocks/>
          </p:cNvSpPr>
          <p:nvPr/>
        </p:nvSpPr>
        <p:spPr bwMode="auto">
          <a:xfrm>
            <a:off x="899592" y="4293096"/>
            <a:ext cx="8001000" cy="17244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r>
              <a:rPr lang="en-CA" sz="2400" b="0" kern="0" dirty="0"/>
              <a:t>How do you identify suitable partitions?</a:t>
            </a:r>
          </a:p>
          <a:p>
            <a:r>
              <a:rPr lang="en-CA" sz="2400" b="0" kern="0" dirty="0"/>
              <a:t>That is what testing is mostly about!!!"</a:t>
            </a:r>
          </a:p>
          <a:p>
            <a:pPr lvl="1"/>
            <a:r>
              <a:rPr lang="en-CA" sz="2000" b="0" kern="0" dirty="0"/>
              <a:t>Methods:</a:t>
            </a:r>
          </a:p>
          <a:p>
            <a:pPr lvl="2"/>
            <a:r>
              <a:rPr lang="en-CA" sz="1600" b="0" kern="0" dirty="0"/>
              <a:t>black box, white box, ...</a:t>
            </a:r>
          </a:p>
          <a:p>
            <a:pPr lvl="2"/>
            <a:r>
              <a:rPr lang="en-CA" sz="1600" b="0" kern="0" dirty="0"/>
              <a:t>path based, state based, risk based, scenario based, …</a:t>
            </a:r>
          </a:p>
        </p:txBody>
      </p:sp>
      <p:grpSp>
        <p:nvGrpSpPr>
          <p:cNvPr id="9" name="Group 8"/>
          <p:cNvGrpSpPr/>
          <p:nvPr/>
        </p:nvGrpSpPr>
        <p:grpSpPr>
          <a:xfrm>
            <a:off x="6757932" y="5475446"/>
            <a:ext cx="1738435" cy="360040"/>
            <a:chOff x="3995936" y="2204864"/>
            <a:chExt cx="1738435" cy="360040"/>
          </a:xfrm>
        </p:grpSpPr>
        <p:sp>
          <p:nvSpPr>
            <p:cNvPr id="10" name="Left Arrow 9"/>
            <p:cNvSpPr/>
            <p:nvPr/>
          </p:nvSpPr>
          <p:spPr bwMode="auto">
            <a:xfrm>
              <a:off x="3995936" y="2204864"/>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11" name="TextBox 10"/>
            <p:cNvSpPr txBox="1"/>
            <p:nvPr/>
          </p:nvSpPr>
          <p:spPr>
            <a:xfrm>
              <a:off x="4644008" y="2204864"/>
              <a:ext cx="1090363" cy="338554"/>
            </a:xfrm>
            <a:prstGeom prst="rect">
              <a:avLst/>
            </a:prstGeom>
            <a:noFill/>
          </p:spPr>
          <p:txBody>
            <a:bodyPr wrap="none" rtlCol="0">
              <a:spAutoFit/>
            </a:bodyPr>
            <a:lstStyle/>
            <a:p>
              <a:r>
                <a:rPr lang="en-US" sz="1600" dirty="0">
                  <a:solidFill>
                    <a:srgbClr val="FF0000"/>
                  </a:solidFill>
                </a:rPr>
                <a:t>Criterion</a:t>
              </a:r>
              <a:endParaRPr lang="en-CA" sz="1600" dirty="0">
                <a:solidFill>
                  <a:srgbClr val="FF0000"/>
                </a:solidFill>
              </a:endParaRPr>
            </a:p>
          </p:txBody>
        </p:sp>
      </p:grpSp>
    </p:spTree>
    <p:extLst>
      <p:ext uri="{BB962C8B-B14F-4D97-AF65-F5344CB8AC3E}">
        <p14:creationId xmlns:p14="http://schemas.microsoft.com/office/powerpoint/2010/main" val="331959719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1FBC-5579-4053-944E-4B5A79610645}"/>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36490DEE-8197-430A-AD09-F0A4D34C1757}"/>
              </a:ext>
            </a:extLst>
          </p:cNvPr>
          <p:cNvSpPr>
            <a:spLocks noGrp="1"/>
          </p:cNvSpPr>
          <p:nvPr>
            <p:ph idx="1"/>
          </p:nvPr>
        </p:nvSpPr>
        <p:spPr/>
        <p:txBody>
          <a:bodyPr/>
          <a:lstStyle/>
          <a:p>
            <a:r>
              <a:rPr lang="en-CA" sz="2800" dirty="0"/>
              <a:t>Let’s create an interface named </a:t>
            </a:r>
            <a:r>
              <a:rPr lang="en-CA" sz="2400" b="1" dirty="0" err="1">
                <a:latin typeface="Courier New" panose="02070309020205020404" pitchFamily="49" charset="0"/>
                <a:cs typeface="Courier New" panose="02070309020205020404" pitchFamily="49" charset="0"/>
              </a:rPr>
              <a:t>ITestInterface</a:t>
            </a:r>
            <a:r>
              <a:rPr lang="en-CA" sz="2800" dirty="0"/>
              <a:t> and put the following code in it:</a:t>
            </a:r>
          </a:p>
          <a:p>
            <a:endParaRPr lang="en-CA" sz="2800" dirty="0"/>
          </a:p>
          <a:p>
            <a:endParaRPr lang="en-US" sz="2800" dirty="0"/>
          </a:p>
        </p:txBody>
      </p:sp>
      <p:sp>
        <p:nvSpPr>
          <p:cNvPr id="4" name="Footer Placeholder 3">
            <a:extLst>
              <a:ext uri="{FF2B5EF4-FFF2-40B4-BE49-F238E27FC236}">
                <a16:creationId xmlns:a16="http://schemas.microsoft.com/office/drawing/2014/main" id="{654D7BE8-D6E2-4A73-9B01-6B29D87F67BF}"/>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ADAE5369-EB5D-4448-AD55-D80ECA19E5AE}"/>
              </a:ext>
            </a:extLst>
          </p:cNvPr>
          <p:cNvSpPr>
            <a:spLocks noGrp="1"/>
          </p:cNvSpPr>
          <p:nvPr>
            <p:ph type="sldNum" sz="quarter" idx="12"/>
          </p:nvPr>
        </p:nvSpPr>
        <p:spPr/>
        <p:txBody>
          <a:bodyPr/>
          <a:lstStyle/>
          <a:p>
            <a:fld id="{E0C33045-984B-4F44-A077-3B45BEEE9467}" type="slidenum">
              <a:rPr lang="ja-JP" altLang="en-US" smtClean="0"/>
              <a:pPr/>
              <a:t>100</a:t>
            </a:fld>
            <a:endParaRPr lang="en-US" altLang="ja-JP"/>
          </a:p>
        </p:txBody>
      </p:sp>
      <p:sp>
        <p:nvSpPr>
          <p:cNvPr id="6" name="Rectangle 5">
            <a:extLst>
              <a:ext uri="{FF2B5EF4-FFF2-40B4-BE49-F238E27FC236}">
                <a16:creationId xmlns:a16="http://schemas.microsoft.com/office/drawing/2014/main" id="{9A46B0AD-F532-46B0-983E-939FFD73113E}"/>
              </a:ext>
            </a:extLst>
          </p:cNvPr>
          <p:cNvSpPr/>
          <p:nvPr/>
        </p:nvSpPr>
        <p:spPr>
          <a:xfrm>
            <a:off x="1403648" y="6140171"/>
            <a:ext cx="4572000" cy="261610"/>
          </a:xfrm>
          <a:prstGeom prst="rect">
            <a:avLst/>
          </a:prstGeom>
        </p:spPr>
        <p:txBody>
          <a:bodyPr>
            <a:spAutoFit/>
          </a:bodyPr>
          <a:lstStyle/>
          <a:p>
            <a:r>
              <a:rPr lang="en-US" sz="1100" dirty="0">
                <a:solidFill>
                  <a:srgbClr val="FF0000"/>
                </a:solidFill>
              </a:rPr>
              <a:t>http://www.askeygeek.com/jmock-for-beginners/</a:t>
            </a:r>
          </a:p>
        </p:txBody>
      </p:sp>
      <p:sp>
        <p:nvSpPr>
          <p:cNvPr id="7" name="Rectangle 6">
            <a:extLst>
              <a:ext uri="{FF2B5EF4-FFF2-40B4-BE49-F238E27FC236}">
                <a16:creationId xmlns:a16="http://schemas.microsoft.com/office/drawing/2014/main" id="{E0C532CE-70C9-4433-BDE9-D9E356C5740F}"/>
              </a:ext>
            </a:extLst>
          </p:cNvPr>
          <p:cNvSpPr/>
          <p:nvPr/>
        </p:nvSpPr>
        <p:spPr>
          <a:xfrm>
            <a:off x="1691680" y="2996952"/>
            <a:ext cx="5238328" cy="1692771"/>
          </a:xfrm>
          <a:prstGeom prst="rect">
            <a:avLst/>
          </a:prstGeom>
          <a:solidFill>
            <a:schemeClr val="bg2">
              <a:lumMod val="10000"/>
              <a:lumOff val="90000"/>
            </a:schemeClr>
          </a:solidFill>
        </p:spPr>
        <p:txBody>
          <a:bodyPr wrap="square">
            <a:spAutoFit/>
          </a:bodyPr>
          <a:lstStyle/>
          <a:p>
            <a:r>
              <a:rPr lang="en-CA" sz="2000" dirty="0">
                <a:solidFill>
                  <a:srgbClr val="7030A0"/>
                </a:solidFill>
                <a:latin typeface="Courier New" panose="02070309020205020404" pitchFamily="49" charset="0"/>
                <a:cs typeface="Courier New" panose="02070309020205020404" pitchFamily="49" charset="0"/>
              </a:rPr>
              <a:t>package</a:t>
            </a:r>
            <a:r>
              <a:rPr lang="en-CA" sz="2000" dirty="0">
                <a:latin typeface="Courier New" panose="02070309020205020404" pitchFamily="49" charset="0"/>
                <a:cs typeface="Courier New" panose="02070309020205020404" pitchFamily="49" charset="0"/>
              </a:rPr>
              <a:t> test;</a:t>
            </a:r>
          </a:p>
          <a:p>
            <a:r>
              <a:rPr lang="en-CA" sz="2000" dirty="0">
                <a:solidFill>
                  <a:srgbClr val="7030A0"/>
                </a:solidFill>
                <a:latin typeface="Courier New" panose="02070309020205020404" pitchFamily="49" charset="0"/>
                <a:cs typeface="Courier New" panose="02070309020205020404" pitchFamily="49" charset="0"/>
              </a:rPr>
              <a:t>public</a:t>
            </a:r>
            <a:r>
              <a:rPr lang="en-CA" sz="2000" dirty="0">
                <a:latin typeface="Courier New" panose="02070309020205020404" pitchFamily="49" charset="0"/>
                <a:cs typeface="Courier New" panose="02070309020205020404" pitchFamily="49" charset="0"/>
              </a:rPr>
              <a:t> </a:t>
            </a:r>
            <a:r>
              <a:rPr lang="en-CA" sz="2000" dirty="0">
                <a:solidFill>
                  <a:srgbClr val="7030A0"/>
                </a:solidFill>
                <a:latin typeface="Courier New" panose="02070309020205020404" pitchFamily="49" charset="0"/>
                <a:cs typeface="Courier New" panose="02070309020205020404" pitchFamily="49" charset="0"/>
              </a:rPr>
              <a:t>interface</a:t>
            </a:r>
            <a:r>
              <a:rPr lang="en-CA" sz="2000" dirty="0">
                <a:latin typeface="Courier New" panose="02070309020205020404" pitchFamily="49" charset="0"/>
                <a:cs typeface="Courier New" panose="02070309020205020404" pitchFamily="49" charset="0"/>
              </a:rPr>
              <a:t> </a:t>
            </a:r>
            <a:r>
              <a:rPr lang="en-CA" sz="2000" dirty="0" err="1">
                <a:latin typeface="Courier New" panose="02070309020205020404" pitchFamily="49" charset="0"/>
                <a:cs typeface="Courier New" panose="02070309020205020404" pitchFamily="49" charset="0"/>
              </a:rPr>
              <a:t>ITestInterface</a:t>
            </a:r>
            <a:endParaRPr lang="en-CA" sz="2000" dirty="0">
              <a:latin typeface="Courier New" panose="02070309020205020404" pitchFamily="49" charset="0"/>
              <a:cs typeface="Courier New" panose="02070309020205020404" pitchFamily="49" charset="0"/>
            </a:endParaRPr>
          </a:p>
          <a:p>
            <a:r>
              <a:rPr lang="en-CA" sz="2000" dirty="0">
                <a:latin typeface="Courier New" panose="02070309020205020404" pitchFamily="49" charset="0"/>
                <a:cs typeface="Courier New" panose="02070309020205020404" pitchFamily="49" charset="0"/>
              </a:rPr>
              <a:t>{</a:t>
            </a:r>
          </a:p>
          <a:p>
            <a:r>
              <a:rPr lang="en-CA" sz="2000" dirty="0">
                <a:latin typeface="Courier New" panose="02070309020205020404" pitchFamily="49" charset="0"/>
                <a:cs typeface="Courier New" panose="02070309020205020404" pitchFamily="49" charset="0"/>
              </a:rPr>
              <a:t>   </a:t>
            </a:r>
            <a:r>
              <a:rPr lang="en-CA" sz="2000" dirty="0">
                <a:solidFill>
                  <a:srgbClr val="7030A0"/>
                </a:solidFill>
                <a:latin typeface="Courier New" panose="02070309020205020404" pitchFamily="49" charset="0"/>
                <a:cs typeface="Courier New" panose="02070309020205020404" pitchFamily="49" charset="0"/>
              </a:rPr>
              <a:t>public</a:t>
            </a:r>
            <a:r>
              <a:rPr lang="en-CA" sz="2000" dirty="0">
                <a:latin typeface="Courier New" panose="02070309020205020404" pitchFamily="49" charset="0"/>
                <a:cs typeface="Courier New" panose="02070309020205020404" pitchFamily="49" charset="0"/>
              </a:rPr>
              <a:t> </a:t>
            </a:r>
            <a:r>
              <a:rPr lang="en-CA" sz="2000" dirty="0" err="1">
                <a:solidFill>
                  <a:srgbClr val="7030A0"/>
                </a:solidFill>
                <a:latin typeface="Courier New" panose="02070309020205020404" pitchFamily="49" charset="0"/>
                <a:cs typeface="Courier New" panose="02070309020205020404" pitchFamily="49" charset="0"/>
              </a:rPr>
              <a:t>int</a:t>
            </a:r>
            <a:r>
              <a:rPr lang="en-CA" sz="2000" dirty="0">
                <a:latin typeface="Courier New" panose="02070309020205020404" pitchFamily="49" charset="0"/>
                <a:cs typeface="Courier New" panose="02070309020205020404" pitchFamily="49" charset="0"/>
              </a:rPr>
              <a:t> test();</a:t>
            </a:r>
          </a:p>
          <a:p>
            <a:r>
              <a:rPr lang="en-CA"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18764741"/>
      </p:ext>
    </p:extLst>
  </p:cSld>
  <p:clrMapOvr>
    <a:masterClrMapping/>
  </p:clrMapOvr>
  <p:transition>
    <p:dissolv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p:txBody>
          <a:bodyPr/>
          <a:lstStyle/>
          <a:p>
            <a:r>
              <a:rPr lang="en-CA" sz="2400" dirty="0"/>
              <a:t>Create </a:t>
            </a:r>
            <a:r>
              <a:rPr lang="en-CA" sz="2400" b="1" dirty="0">
                <a:latin typeface="Courier New" panose="02070309020205020404" pitchFamily="49" charset="0"/>
                <a:cs typeface="Courier New" panose="02070309020205020404" pitchFamily="49" charset="0"/>
              </a:rPr>
              <a:t>TestClass1</a:t>
            </a:r>
            <a:r>
              <a:rPr lang="en-CA" sz="2400" dirty="0"/>
              <a:t>. Put the following code in this class</a:t>
            </a:r>
          </a:p>
          <a:p>
            <a:r>
              <a:rPr lang="en-US" sz="2400" dirty="0"/>
              <a:t>This is the class that SUT depends on</a:t>
            </a:r>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101</a:t>
            </a:fld>
            <a:endParaRPr lang="en-US" altLang="ja-JP"/>
          </a:p>
        </p:txBody>
      </p:sp>
      <p:sp>
        <p:nvSpPr>
          <p:cNvPr id="6" name="Rectangle 5">
            <a:extLst>
              <a:ext uri="{FF2B5EF4-FFF2-40B4-BE49-F238E27FC236}">
                <a16:creationId xmlns:a16="http://schemas.microsoft.com/office/drawing/2014/main" id="{184E67A1-270A-48FE-9B2D-47FFB21F3BB9}"/>
              </a:ext>
            </a:extLst>
          </p:cNvPr>
          <p:cNvSpPr/>
          <p:nvPr/>
        </p:nvSpPr>
        <p:spPr>
          <a:xfrm>
            <a:off x="971600" y="2636912"/>
            <a:ext cx="7776864" cy="2585323"/>
          </a:xfrm>
          <a:prstGeom prst="rect">
            <a:avLst/>
          </a:prstGeom>
          <a:solidFill>
            <a:schemeClr val="bg2">
              <a:lumMod val="10000"/>
              <a:lumOff val="90000"/>
            </a:schemeClr>
          </a:solid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package</a:t>
            </a:r>
            <a:r>
              <a:rPr lang="en-US" sz="1800" dirty="0">
                <a:latin typeface="Courier New" panose="02070309020205020404" pitchFamily="49" charset="0"/>
                <a:cs typeface="Courier New" panose="02070309020205020404" pitchFamily="49" charset="0"/>
              </a:rPr>
              <a:t> test;</a:t>
            </a:r>
          </a:p>
          <a:p>
            <a:endParaRPr lang="en-US" sz="1800" dirty="0">
              <a:latin typeface="Courier New" panose="02070309020205020404" pitchFamily="49" charset="0"/>
              <a:cs typeface="Courier New" panose="02070309020205020404" pitchFamily="49" charset="0"/>
            </a:endParaRPr>
          </a:p>
          <a:p>
            <a:r>
              <a:rPr lang="en-US" sz="1800" dirty="0">
                <a:solidFill>
                  <a:srgbClr val="7030A0"/>
                </a:solidFill>
                <a:latin typeface="Courier New" panose="02070309020205020404" pitchFamily="49" charset="0"/>
                <a:cs typeface="Courier New" panose="02070309020205020404" pitchFamily="49" charset="0"/>
              </a:rPr>
              <a:t>public class </a:t>
            </a:r>
            <a:r>
              <a:rPr lang="en-US" sz="1800" dirty="0">
                <a:latin typeface="Courier New" panose="02070309020205020404" pitchFamily="49" charset="0"/>
                <a:cs typeface="Courier New" panose="02070309020205020404" pitchFamily="49" charset="0"/>
              </a:rPr>
              <a:t>TestClass1 </a:t>
            </a:r>
            <a:r>
              <a:rPr lang="en-US" sz="1800" dirty="0">
                <a:solidFill>
                  <a:srgbClr val="7030A0"/>
                </a:solidFill>
                <a:latin typeface="Courier New" panose="02070309020205020404" pitchFamily="49" charset="0"/>
                <a:cs typeface="Courier New" panose="02070309020205020404" pitchFamily="49" charset="0"/>
              </a:rPr>
              <a:t>implements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ITestInterface</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a:solidFill>
                  <a:srgbClr val="7030A0"/>
                </a:solidFill>
                <a:latin typeface="Courier New" panose="02070309020205020404" pitchFamily="49" charset="0"/>
                <a:cs typeface="Courier New" panose="02070309020205020404" pitchFamily="49" charset="0"/>
              </a:rPr>
              <a:t>public</a:t>
            </a:r>
            <a:r>
              <a:rPr lang="en-US" sz="1800" dirty="0">
                <a:latin typeface="Courier New" panose="02070309020205020404" pitchFamily="49" charset="0"/>
                <a:cs typeface="Courier New" panose="02070309020205020404" pitchFamily="49" charset="0"/>
              </a:rPr>
              <a:t> </a:t>
            </a:r>
            <a:r>
              <a:rPr lang="en-US" sz="1800" dirty="0" err="1">
                <a:solidFill>
                  <a:srgbClr val="7030A0"/>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test()</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r>
              <a:rPr lang="en-US" sz="1800" dirty="0">
                <a:solidFill>
                  <a:srgbClr val="7030A0"/>
                </a:solidFill>
                <a:latin typeface="Courier New" panose="02070309020205020404" pitchFamily="49" charset="0"/>
                <a:cs typeface="Courier New" panose="02070309020205020404" pitchFamily="49" charset="0"/>
              </a:rPr>
              <a:t>return</a:t>
            </a:r>
            <a:r>
              <a:rPr lang="en-US" sz="1800" dirty="0">
                <a:latin typeface="Courier New" panose="02070309020205020404" pitchFamily="49" charset="0"/>
                <a:cs typeface="Courier New" panose="02070309020205020404" pitchFamily="49" charset="0"/>
              </a:rPr>
              <a:t> 3;</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60466268"/>
      </p:ext>
    </p:extLst>
  </p:cSld>
  <p:clrMapOvr>
    <a:masterClrMapping/>
  </p:clrMapOvr>
  <p:transition>
    <p:dissolv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p:txBody>
          <a:bodyPr/>
          <a:lstStyle/>
          <a:p>
            <a:r>
              <a:rPr lang="en-CA" sz="2400" dirty="0"/>
              <a:t>Create </a:t>
            </a:r>
            <a:r>
              <a:rPr lang="en-CA" sz="2400" b="1" dirty="0">
                <a:latin typeface="Courier New" panose="02070309020205020404" pitchFamily="49" charset="0"/>
                <a:cs typeface="Courier New" panose="02070309020205020404" pitchFamily="49" charset="0"/>
              </a:rPr>
              <a:t>TestClass2</a:t>
            </a:r>
            <a:r>
              <a:rPr lang="en-CA" sz="2400" dirty="0"/>
              <a:t>. Put the following code in this class</a:t>
            </a:r>
          </a:p>
          <a:p>
            <a:r>
              <a:rPr lang="en-US" sz="2400" dirty="0"/>
              <a:t>This is our SUT </a:t>
            </a:r>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102</a:t>
            </a:fld>
            <a:endParaRPr lang="en-US" altLang="ja-JP"/>
          </a:p>
        </p:txBody>
      </p:sp>
      <p:sp>
        <p:nvSpPr>
          <p:cNvPr id="6" name="Rectangle 5">
            <a:extLst>
              <a:ext uri="{FF2B5EF4-FFF2-40B4-BE49-F238E27FC236}">
                <a16:creationId xmlns:a16="http://schemas.microsoft.com/office/drawing/2014/main" id="{4629223B-F57E-4FAB-92A8-ED761B51A128}"/>
              </a:ext>
            </a:extLst>
          </p:cNvPr>
          <p:cNvSpPr/>
          <p:nvPr/>
        </p:nvSpPr>
        <p:spPr>
          <a:xfrm>
            <a:off x="840160" y="2420888"/>
            <a:ext cx="7920880" cy="3539430"/>
          </a:xfrm>
          <a:prstGeom prst="rect">
            <a:avLst/>
          </a:prstGeom>
          <a:solidFill>
            <a:schemeClr val="bg2">
              <a:lumMod val="10000"/>
              <a:lumOff val="90000"/>
            </a:schemeClr>
          </a:solidFill>
        </p:spPr>
        <p:txBody>
          <a:bodyPr wrap="square">
            <a:spAutoFit/>
          </a:bodyPr>
          <a:lstStyle/>
          <a:p>
            <a:r>
              <a:rPr lang="en-US" sz="1600" dirty="0">
                <a:solidFill>
                  <a:srgbClr val="7030A0"/>
                </a:solidFill>
                <a:latin typeface="Courier New" panose="02070309020205020404" pitchFamily="49" charset="0"/>
                <a:cs typeface="Courier New" panose="02070309020205020404" pitchFamily="49" charset="0"/>
              </a:rPr>
              <a:t>package</a:t>
            </a:r>
            <a:r>
              <a:rPr lang="en-US" sz="1600" dirty="0">
                <a:latin typeface="Courier New" panose="02070309020205020404" pitchFamily="49" charset="0"/>
                <a:cs typeface="Courier New" panose="02070309020205020404" pitchFamily="49" charset="0"/>
              </a:rPr>
              <a:t> test;</a:t>
            </a:r>
          </a:p>
          <a:p>
            <a:r>
              <a:rPr lang="en-US" sz="1600" dirty="0">
                <a:solidFill>
                  <a:srgbClr val="7030A0"/>
                </a:solidFill>
                <a:latin typeface="Courier New" panose="02070309020205020404" pitchFamily="49" charset="0"/>
                <a:cs typeface="Courier New" panose="02070309020205020404" pitchFamily="49" charset="0"/>
              </a:rPr>
              <a:t>public class </a:t>
            </a:r>
            <a:r>
              <a:rPr lang="en-US" sz="1600" dirty="0">
                <a:latin typeface="Courier New" panose="02070309020205020404" pitchFamily="49" charset="0"/>
                <a:cs typeface="Courier New" panose="02070309020205020404" pitchFamily="49" charset="0"/>
              </a:rPr>
              <a:t>TestClass2</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ITestInterface</a:t>
            </a:r>
            <a:r>
              <a:rPr lang="en-US" sz="1600" dirty="0">
                <a:latin typeface="Courier New" panose="02070309020205020404" pitchFamily="49" charset="0"/>
                <a:cs typeface="Courier New" panose="02070309020205020404" pitchFamily="49" charset="0"/>
              </a:rPr>
              <a:t> </a:t>
            </a:r>
            <a:r>
              <a:rPr lang="en-US" sz="1600" dirty="0" err="1">
                <a:solidFill>
                  <a:srgbClr val="0070C0"/>
                </a:solidFill>
                <a:latin typeface="Courier New" panose="02070309020205020404" pitchFamily="49" charset="0"/>
                <a:cs typeface="Courier New" panose="02070309020205020404" pitchFamily="49" charset="0"/>
              </a:rPr>
              <a:t>testInterface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a:solidFill>
                  <a:srgbClr val="7030A0"/>
                </a:solidFill>
                <a:latin typeface="Courier New" panose="02070309020205020404" pitchFamily="49" charset="0"/>
                <a:cs typeface="Courier New" panose="02070309020205020404" pitchFamily="49" charset="0"/>
              </a:rPr>
              <a:t>public</a:t>
            </a:r>
            <a:r>
              <a:rPr lang="en-US" sz="1600" dirty="0">
                <a:latin typeface="Courier New" panose="02070309020205020404" pitchFamily="49" charset="0"/>
                <a:cs typeface="Courier New" panose="02070309020205020404" pitchFamily="49" charset="0"/>
              </a:rPr>
              <a:t> TestClass2()</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solidFill>
                  <a:srgbClr val="7030A0"/>
                </a:solidFill>
                <a:latin typeface="Courier New" panose="02070309020205020404" pitchFamily="49" charset="0"/>
                <a:cs typeface="Courier New" panose="02070309020205020404" pitchFamily="49" charset="0"/>
              </a:rPr>
              <a:t>this</a:t>
            </a:r>
            <a:r>
              <a:rPr lang="en-US" sz="1600" dirty="0" err="1">
                <a:latin typeface="Courier New" panose="02070309020205020404" pitchFamily="49" charset="0"/>
                <a:cs typeface="Courier New" panose="02070309020205020404" pitchFamily="49" charset="0"/>
              </a:rPr>
              <a:t>.</a:t>
            </a:r>
            <a:r>
              <a:rPr lang="en-US" sz="1600" dirty="0" err="1">
                <a:solidFill>
                  <a:srgbClr val="0070C0"/>
                </a:solidFill>
                <a:latin typeface="Courier New" panose="02070309020205020404" pitchFamily="49" charset="0"/>
                <a:cs typeface="Courier New" panose="02070309020205020404" pitchFamily="49" charset="0"/>
              </a:rPr>
              <a:t>testInterface</a:t>
            </a:r>
            <a:r>
              <a:rPr lang="en-US" sz="1600" dirty="0">
                <a:solidFill>
                  <a:srgbClr val="0070C0"/>
                </a:solidFill>
                <a:latin typeface="Courier New" panose="02070309020205020404" pitchFamily="49" charset="0"/>
                <a:cs typeface="Courier New" panose="02070309020205020404" pitchFamily="49" charset="0"/>
              </a:rPr>
              <a:t>=</a:t>
            </a:r>
            <a:r>
              <a:rPr lang="en-US" sz="1600" dirty="0" err="1">
                <a:solidFill>
                  <a:srgbClr val="0070C0"/>
                </a:solidFill>
                <a:latin typeface="Courier New" panose="02070309020205020404" pitchFamily="49" charset="0"/>
                <a:cs typeface="Courier New" panose="02070309020205020404" pitchFamily="49" charset="0"/>
              </a:rPr>
              <a:t>testInterface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a:solidFill>
                  <a:srgbClr val="7030A0"/>
                </a:solidFill>
                <a:latin typeface="Courier New" panose="02070309020205020404" pitchFamily="49" charset="0"/>
                <a:cs typeface="Courier New" panose="02070309020205020404" pitchFamily="49" charset="0"/>
              </a:rPr>
              <a:t>public </a:t>
            </a:r>
            <a:r>
              <a:rPr lang="en-US" sz="1600" dirty="0" err="1">
                <a:solidFill>
                  <a:srgbClr val="7030A0"/>
                </a:solidFill>
                <a:latin typeface="Courier New" panose="02070309020205020404" pitchFamily="49" charset="0"/>
                <a:cs typeface="Courier New" panose="02070309020205020404" pitchFamily="49" charset="0"/>
              </a:rPr>
              <a:t>int</a:t>
            </a:r>
            <a:r>
              <a:rPr lang="en-US" sz="1600" dirty="0">
                <a:solidFill>
                  <a:srgbClr val="7030A0"/>
                </a:solidFill>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testMock</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solidFill>
                  <a:srgbClr val="7030A0"/>
                </a:solidFill>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result=</a:t>
            </a:r>
            <a:r>
              <a:rPr lang="en-US" sz="1600" dirty="0" err="1">
                <a:solidFill>
                  <a:srgbClr val="0070C0"/>
                </a:solidFill>
                <a:latin typeface="Courier New" panose="02070309020205020404" pitchFamily="49" charset="0"/>
                <a:cs typeface="Courier New" panose="02070309020205020404" pitchFamily="49" charset="0"/>
              </a:rPr>
              <a:t>testInterface</a:t>
            </a:r>
            <a:r>
              <a:rPr lang="en-US" sz="1600" dirty="0" err="1">
                <a:latin typeface="Courier New" panose="02070309020205020404" pitchFamily="49" charset="0"/>
                <a:cs typeface="Courier New" panose="02070309020205020404" pitchFamily="49" charset="0"/>
              </a:rPr>
              <a:t>.test</a:t>
            </a:r>
            <a:r>
              <a:rPr lang="en-US" sz="1600" dirty="0">
                <a:latin typeface="Courier New" panose="02070309020205020404" pitchFamily="49" charset="0"/>
                <a:cs typeface="Courier New" panose="02070309020205020404" pitchFamily="49" charset="0"/>
              </a:rPr>
              <a:t>();  </a:t>
            </a:r>
            <a:r>
              <a:rPr lang="en-US" sz="1600" dirty="0">
                <a:solidFill>
                  <a:srgbClr val="008000"/>
                </a:solidFill>
                <a:latin typeface="Courier New" panose="02070309020205020404" pitchFamily="49" charset="0"/>
                <a:cs typeface="Courier New" panose="02070309020205020404" pitchFamily="49" charset="0"/>
              </a:rPr>
              <a:t>//Dependency here </a:t>
            </a:r>
          </a:p>
          <a:p>
            <a:r>
              <a:rPr lang="en-US" sz="1600" dirty="0">
                <a:latin typeface="Courier New" panose="02070309020205020404" pitchFamily="49" charset="0"/>
                <a:cs typeface="Courier New" panose="02070309020205020404" pitchFamily="49" charset="0"/>
              </a:rPr>
              <a:t>      </a:t>
            </a:r>
            <a:r>
              <a:rPr lang="en-US" sz="1600" dirty="0">
                <a:solidFill>
                  <a:srgbClr val="7030A0"/>
                </a:solidFill>
                <a:latin typeface="Courier New" panose="02070309020205020404" pitchFamily="49" charset="0"/>
                <a:cs typeface="Courier New" panose="02070309020205020404" pitchFamily="49" charset="0"/>
              </a:rPr>
              <a:t>return</a:t>
            </a:r>
            <a:r>
              <a:rPr lang="en-US" sz="1600" dirty="0">
                <a:latin typeface="Courier New" panose="02070309020205020404" pitchFamily="49" charset="0"/>
                <a:cs typeface="Courier New" panose="02070309020205020404" pitchFamily="49" charset="0"/>
              </a:rPr>
              <a:t> result;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12638186"/>
      </p:ext>
    </p:extLst>
  </p:cSld>
  <p:clrMapOvr>
    <a:masterClrMapping/>
  </p:clrMapOvr>
  <p:transition>
    <p:dissolv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p:txBody>
          <a:bodyPr/>
          <a:lstStyle/>
          <a:p>
            <a:r>
              <a:rPr lang="en-CA" sz="2000" dirty="0"/>
              <a:t>Create </a:t>
            </a:r>
            <a:r>
              <a:rPr lang="en-CA" sz="2000" b="1" dirty="0">
                <a:latin typeface="Courier New" panose="02070309020205020404" pitchFamily="49" charset="0"/>
                <a:cs typeface="Courier New" panose="02070309020205020404" pitchFamily="49" charset="0"/>
              </a:rPr>
              <a:t>TestClass3</a:t>
            </a:r>
            <a:r>
              <a:rPr lang="en-CA" sz="2000" dirty="0"/>
              <a:t>. Put the following code in this class</a:t>
            </a:r>
          </a:p>
          <a:p>
            <a:r>
              <a:rPr lang="en-US" sz="2000" dirty="0"/>
              <a:t>This is our JUnit testing code</a:t>
            </a:r>
            <a:endParaRPr lang="en-CA" sz="2000" dirty="0"/>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103</a:t>
            </a:fld>
            <a:endParaRPr lang="en-US" altLang="ja-JP"/>
          </a:p>
        </p:txBody>
      </p:sp>
      <p:sp>
        <p:nvSpPr>
          <p:cNvPr id="6" name="Rectangle 5">
            <a:extLst>
              <a:ext uri="{FF2B5EF4-FFF2-40B4-BE49-F238E27FC236}">
                <a16:creationId xmlns:a16="http://schemas.microsoft.com/office/drawing/2014/main" id="{4629223B-F57E-4FAB-92A8-ED761B51A128}"/>
              </a:ext>
            </a:extLst>
          </p:cNvPr>
          <p:cNvSpPr/>
          <p:nvPr/>
        </p:nvSpPr>
        <p:spPr>
          <a:xfrm>
            <a:off x="886237" y="2274456"/>
            <a:ext cx="8001001" cy="3970318"/>
          </a:xfrm>
          <a:prstGeom prst="rect">
            <a:avLst/>
          </a:prstGeom>
          <a:solidFill>
            <a:schemeClr val="bg2">
              <a:lumMod val="10000"/>
              <a:lumOff val="90000"/>
            </a:schemeClr>
          </a:solidFill>
        </p:spPr>
        <p:txBody>
          <a:bodyPr wrap="square">
            <a:spAutoFit/>
          </a:bodyPr>
          <a:lstStyle/>
          <a:p>
            <a:r>
              <a:rPr lang="en-US" sz="1200" dirty="0">
                <a:solidFill>
                  <a:srgbClr val="7030A0"/>
                </a:solidFill>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test;</a:t>
            </a:r>
          </a:p>
          <a:p>
            <a:r>
              <a:rPr lang="en-US" sz="1200" dirty="0">
                <a:latin typeface="Courier New" panose="02070309020205020404" pitchFamily="49" charset="0"/>
                <a:cs typeface="Courier New" panose="02070309020205020404" pitchFamily="49" charset="0"/>
              </a:rPr>
              <a:t>import </a:t>
            </a:r>
            <a:r>
              <a:rPr lang="en-US" sz="1200" dirty="0" err="1">
                <a:latin typeface="Courier New" panose="02070309020205020404" pitchFamily="49" charset="0"/>
                <a:cs typeface="Courier New" panose="02070309020205020404" pitchFamily="49" charset="0"/>
              </a:rPr>
              <a:t>junit.framework.Assert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import </a:t>
            </a:r>
            <a:r>
              <a:rPr lang="en-US" sz="1200" dirty="0" err="1">
                <a:latin typeface="Courier New" panose="02070309020205020404" pitchFamily="49" charset="0"/>
                <a:cs typeface="Courier New" panose="02070309020205020404" pitchFamily="49" charset="0"/>
              </a:rPr>
              <a:t>org.jmock.Mockery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import </a:t>
            </a:r>
            <a:r>
              <a:rPr lang="en-US" sz="1200" dirty="0" err="1">
                <a:latin typeface="Courier New" panose="02070309020205020404" pitchFamily="49" charset="0"/>
                <a:cs typeface="Courier New" panose="02070309020205020404" pitchFamily="49" charset="0"/>
              </a:rPr>
              <a:t>org.junit.Test</a:t>
            </a:r>
            <a:r>
              <a:rPr lang="en-US" sz="1200" dirty="0">
                <a:latin typeface="Courier New" panose="02070309020205020404" pitchFamily="49" charset="0"/>
                <a:cs typeface="Courier New" panose="02070309020205020404" pitchFamily="49" charset="0"/>
              </a:rPr>
              <a:t>;</a:t>
            </a:r>
          </a:p>
          <a:p>
            <a:r>
              <a:rPr lang="en-US" sz="1200" dirty="0">
                <a:solidFill>
                  <a:srgbClr val="7030A0"/>
                </a:solidFill>
                <a:latin typeface="Courier New" panose="02070309020205020404" pitchFamily="49" charset="0"/>
                <a:cs typeface="Courier New" panose="02070309020205020404" pitchFamily="49" charset="0"/>
              </a:rPr>
              <a:t>public class </a:t>
            </a:r>
            <a:r>
              <a:rPr lang="en-US" sz="1200" dirty="0">
                <a:latin typeface="Courier New" panose="02070309020205020404" pitchFamily="49" charset="0"/>
                <a:cs typeface="Courier New" panose="02070309020205020404" pitchFamily="49" charset="0"/>
              </a:rPr>
              <a:t>TestClass3     </a:t>
            </a:r>
            <a:r>
              <a:rPr lang="en-US" sz="1200" dirty="0">
                <a:solidFill>
                  <a:srgbClr val="008000"/>
                </a:solidFill>
                <a:latin typeface="Courier New" panose="02070309020205020404" pitchFamily="49" charset="0"/>
                <a:cs typeface="Courier New" panose="02070309020205020404" pitchFamily="49" charset="0"/>
              </a:rPr>
              <a:t>//Junit Test</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@Test</a:t>
            </a:r>
          </a:p>
          <a:p>
            <a:r>
              <a:rPr lang="en-US" sz="1200" dirty="0">
                <a:latin typeface="Courier New" panose="02070309020205020404" pitchFamily="49" charset="0"/>
                <a:cs typeface="Courier New" panose="02070309020205020404" pitchFamily="49" charset="0"/>
              </a:rPr>
              <a:t>  </a:t>
            </a:r>
            <a:r>
              <a:rPr lang="en-US" sz="1200" dirty="0">
                <a:solidFill>
                  <a:srgbClr val="7030A0"/>
                </a:solidFill>
                <a:latin typeface="Courier New" panose="02070309020205020404" pitchFamily="49" charset="0"/>
                <a:cs typeface="Courier New" panose="02070309020205020404" pitchFamily="49" charset="0"/>
              </a:rPr>
              <a:t>public void </a:t>
            </a:r>
            <a:r>
              <a:rPr lang="en-US" sz="1200" dirty="0" err="1">
                <a:latin typeface="Courier New" panose="02070309020205020404" pitchFamily="49" charset="0"/>
                <a:cs typeface="Courier New" panose="02070309020205020404" pitchFamily="49" charset="0"/>
              </a:rPr>
              <a:t>testJmock</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org.jmock.Mockery</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TestInterfaceMock</a:t>
            </a:r>
            <a:r>
              <a:rPr lang="en-US" sz="1200" dirty="0">
                <a:latin typeface="Courier New" panose="02070309020205020404" pitchFamily="49" charset="0"/>
                <a:cs typeface="Courier New" panose="02070309020205020404" pitchFamily="49" charset="0"/>
              </a:rPr>
              <a:t>= </a:t>
            </a:r>
            <a:r>
              <a:rPr lang="en-US" sz="1200" dirty="0">
                <a:solidFill>
                  <a:srgbClr val="7030A0"/>
                </a:solidFill>
                <a:latin typeface="Courier New" panose="02070309020205020404" pitchFamily="49" charset="0"/>
                <a:cs typeface="Courier New" panose="02070309020205020404" pitchFamily="49" charset="0"/>
              </a:rPr>
              <a:t>new</a:t>
            </a:r>
            <a:r>
              <a:rPr lang="en-US" sz="1200" dirty="0">
                <a:latin typeface="Courier New" panose="02070309020205020404" pitchFamily="49" charset="0"/>
                <a:cs typeface="Courier New" panose="02070309020205020404" pitchFamily="49" charset="0"/>
              </a:rPr>
              <a:t> Mockery();</a:t>
            </a:r>
          </a:p>
          <a:p>
            <a:r>
              <a:rPr lang="en-US" sz="1200" dirty="0">
                <a:latin typeface="Courier New" panose="02070309020205020404" pitchFamily="49" charset="0"/>
                <a:cs typeface="Courier New" panose="02070309020205020404" pitchFamily="49" charset="0"/>
              </a:rPr>
              <a:t>    </a:t>
            </a:r>
            <a:r>
              <a:rPr lang="en-US" sz="1200" dirty="0">
                <a:solidFill>
                  <a:srgbClr val="7030A0"/>
                </a:solidFill>
                <a:latin typeface="Courier New" panose="02070309020205020404" pitchFamily="49" charset="0"/>
                <a:cs typeface="Courier New" panose="02070309020205020404" pitchFamily="49" charset="0"/>
              </a:rPr>
              <a:t>final</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ITestInterface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testInterface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TestInterfaceMock.mock</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ITestInterface.</a:t>
            </a:r>
            <a:r>
              <a:rPr lang="en-US" sz="1200" dirty="0" err="1">
                <a:solidFill>
                  <a:srgbClr val="7030A0"/>
                </a:solidFill>
                <a:latin typeface="Courier New" panose="02070309020205020404" pitchFamily="49" charset="0"/>
                <a:cs typeface="Courier New" panose="02070309020205020404" pitchFamily="49" charset="0"/>
              </a:rPr>
              <a:t>class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TestInterfaceMock.checking</a:t>
            </a:r>
            <a:r>
              <a:rPr lang="en-US" sz="1200" dirty="0">
                <a:latin typeface="Courier New" panose="02070309020205020404" pitchFamily="49" charset="0"/>
                <a:cs typeface="Courier New" panose="02070309020205020404" pitchFamily="49" charset="0"/>
              </a:rPr>
              <a:t>(</a:t>
            </a:r>
            <a:r>
              <a:rPr lang="en-US" sz="1200" dirty="0">
                <a:solidFill>
                  <a:srgbClr val="7030A0"/>
                </a:solidFill>
                <a:latin typeface="Courier New" panose="02070309020205020404" pitchFamily="49" charset="0"/>
                <a:cs typeface="Courier New" panose="02070309020205020404" pitchFamily="49" charset="0"/>
              </a:rPr>
              <a:t>new</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org.jmock.Expectations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oneOf</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testInterface</a:t>
            </a:r>
            <a:r>
              <a:rPr lang="en-US" sz="1200" dirty="0">
                <a:latin typeface="Courier New" panose="02070309020205020404" pitchFamily="49" charset="0"/>
                <a:cs typeface="Courier New" panose="02070309020205020404" pitchFamily="49" charset="0"/>
              </a:rPr>
              <a:t>).test();</a:t>
            </a:r>
          </a:p>
          <a:p>
            <a:r>
              <a:rPr lang="en-US" sz="1200" dirty="0">
                <a:latin typeface="Courier New" panose="02070309020205020404" pitchFamily="49" charset="0"/>
                <a:cs typeface="Courier New" panose="02070309020205020404" pitchFamily="49" charset="0"/>
              </a:rPr>
              <a:t>       will(</a:t>
            </a:r>
            <a:r>
              <a:rPr lang="en-US" sz="1200" dirty="0" err="1">
                <a:latin typeface="Courier New" panose="02070309020205020404" pitchFamily="49" charset="0"/>
                <a:cs typeface="Courier New" panose="02070309020205020404" pitchFamily="49" charset="0"/>
              </a:rPr>
              <a:t>returnValue</a:t>
            </a:r>
            <a:r>
              <a:rPr lang="en-US" sz="1200" dirty="0">
                <a:latin typeface="Courier New" panose="02070309020205020404" pitchFamily="49" charset="0"/>
                <a:cs typeface="Courier New" panose="02070309020205020404" pitchFamily="49" charset="0"/>
              </a:rPr>
              <a:t>((3)));   </a:t>
            </a:r>
            <a:r>
              <a:rPr lang="en-US" sz="1200" dirty="0">
                <a:solidFill>
                  <a:srgbClr val="008000"/>
                </a:solidFill>
                <a:latin typeface="Courier New" panose="02070309020205020404" pitchFamily="49" charset="0"/>
                <a:cs typeface="Courier New" panose="02070309020205020404" pitchFamily="49" charset="0"/>
              </a:rPr>
              <a:t>// will return by mock object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solidFill>
                  <a:srgbClr val="7030A0"/>
                </a:solidFill>
                <a:latin typeface="Courier New" panose="02070309020205020404" pitchFamily="49" charset="0"/>
                <a:cs typeface="Courier New" panose="02070309020205020404" pitchFamily="49" charset="0"/>
              </a:rPr>
              <a:t>int</a:t>
            </a:r>
            <a:r>
              <a:rPr lang="en-US" sz="1200" dirty="0">
                <a:latin typeface="Courier New" panose="02070309020205020404" pitchFamily="49" charset="0"/>
                <a:cs typeface="Courier New" panose="02070309020205020404" pitchFamily="49" charset="0"/>
              </a:rPr>
              <a:t> j=</a:t>
            </a:r>
            <a:r>
              <a:rPr lang="en-US" sz="1200" dirty="0" err="1">
                <a:latin typeface="Courier New" panose="02070309020205020404" pitchFamily="49" charset="0"/>
                <a:cs typeface="Courier New" panose="02070309020205020404" pitchFamily="49" charset="0"/>
              </a:rPr>
              <a:t>testInterface.test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System.out.println</a:t>
            </a:r>
            <a:r>
              <a:rPr lang="en-US" sz="1200" dirty="0">
                <a:latin typeface="Courier New" panose="02070309020205020404" pitchFamily="49" charset="0"/>
                <a:cs typeface="Courier New" panose="02070309020205020404" pitchFamily="49" charset="0"/>
              </a:rPr>
              <a:t>(j);</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Assert.assertEquals</a:t>
            </a:r>
            <a:r>
              <a:rPr lang="en-US" sz="1200" dirty="0">
                <a:latin typeface="Courier New" panose="02070309020205020404" pitchFamily="49" charset="0"/>
                <a:cs typeface="Courier New" panose="02070309020205020404" pitchFamily="49" charset="0"/>
              </a:rPr>
              <a:t>(j, 3);  </a:t>
            </a:r>
            <a:r>
              <a:rPr lang="en-US" sz="1200" dirty="0">
                <a:solidFill>
                  <a:srgbClr val="008000"/>
                </a:solidFill>
                <a:latin typeface="Courier New" panose="02070309020205020404" pitchFamily="49" charset="0"/>
                <a:cs typeface="Courier New" panose="02070309020205020404" pitchFamily="49" charset="0"/>
              </a:rPr>
              <a:t>//Pass if returns 3</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grpSp>
        <p:nvGrpSpPr>
          <p:cNvPr id="11" name="Group 10"/>
          <p:cNvGrpSpPr/>
          <p:nvPr/>
        </p:nvGrpSpPr>
        <p:grpSpPr>
          <a:xfrm>
            <a:off x="1907704" y="2420888"/>
            <a:ext cx="5681878" cy="1872208"/>
            <a:chOff x="1907704" y="2420888"/>
            <a:chExt cx="5681878" cy="1872208"/>
          </a:xfrm>
        </p:grpSpPr>
        <p:sp>
          <p:nvSpPr>
            <p:cNvPr id="7" name="TextBox 6"/>
            <p:cNvSpPr txBox="1"/>
            <p:nvPr/>
          </p:nvSpPr>
          <p:spPr>
            <a:xfrm>
              <a:off x="6156176" y="2420888"/>
              <a:ext cx="1433406" cy="338554"/>
            </a:xfrm>
            <a:prstGeom prst="rect">
              <a:avLst/>
            </a:prstGeom>
            <a:noFill/>
          </p:spPr>
          <p:txBody>
            <a:bodyPr wrap="none" rtlCol="0">
              <a:spAutoFit/>
            </a:bodyPr>
            <a:lstStyle/>
            <a:p>
              <a:r>
                <a:rPr lang="en-US" sz="1600" dirty="0">
                  <a:solidFill>
                    <a:srgbClr val="FF0000"/>
                  </a:solidFill>
                </a:rPr>
                <a:t>Mock object</a:t>
              </a:r>
              <a:endParaRPr lang="en-CA" sz="1600" dirty="0">
                <a:solidFill>
                  <a:srgbClr val="FF0000"/>
                </a:solidFill>
              </a:endParaRPr>
            </a:p>
          </p:txBody>
        </p:sp>
        <p:sp>
          <p:nvSpPr>
            <p:cNvPr id="8" name="Rectangle 7"/>
            <p:cNvSpPr/>
            <p:nvPr/>
          </p:nvSpPr>
          <p:spPr bwMode="auto">
            <a:xfrm>
              <a:off x="1907704" y="4149080"/>
              <a:ext cx="1296144" cy="144016"/>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10" name="Straight Arrow Connector 9"/>
            <p:cNvCxnSpPr>
              <a:stCxn id="7" idx="2"/>
              <a:endCxn id="8" idx="0"/>
            </p:cNvCxnSpPr>
            <p:nvPr/>
          </p:nvCxnSpPr>
          <p:spPr bwMode="auto">
            <a:xfrm flipH="1">
              <a:off x="2555776" y="2759442"/>
              <a:ext cx="4317103" cy="1389638"/>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sp>
        <p:nvSpPr>
          <p:cNvPr id="9" name="TextBox 8"/>
          <p:cNvSpPr txBox="1"/>
          <p:nvPr/>
        </p:nvSpPr>
        <p:spPr>
          <a:xfrm>
            <a:off x="6161418" y="5067761"/>
            <a:ext cx="2731062" cy="1169551"/>
          </a:xfrm>
          <a:prstGeom prst="rect">
            <a:avLst/>
          </a:prstGeom>
          <a:solidFill>
            <a:schemeClr val="accent2">
              <a:lumMod val="20000"/>
              <a:lumOff val="80000"/>
            </a:schemeClr>
          </a:solidFill>
        </p:spPr>
        <p:txBody>
          <a:bodyPr wrap="square" rtlCol="0">
            <a:spAutoFit/>
          </a:bodyPr>
          <a:lstStyle/>
          <a:p>
            <a:r>
              <a:rPr lang="en-US" sz="1400" dirty="0">
                <a:solidFill>
                  <a:srgbClr val="FF0000"/>
                </a:solidFill>
              </a:rPr>
              <a:t>A mock object has the same method as the  called object but not the implementation of it. It returns the expected outcome only. </a:t>
            </a:r>
            <a:endParaRPr lang="en-CA" sz="1400" dirty="0">
              <a:solidFill>
                <a:srgbClr val="FF0000"/>
              </a:solidFill>
            </a:endParaRPr>
          </a:p>
        </p:txBody>
      </p:sp>
    </p:spTree>
    <p:extLst>
      <p:ext uri="{BB962C8B-B14F-4D97-AF65-F5344CB8AC3E}">
        <p14:creationId xmlns:p14="http://schemas.microsoft.com/office/powerpoint/2010/main" val="375225084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a:xfrm>
            <a:off x="755576" y="1560513"/>
            <a:ext cx="8145537" cy="4532312"/>
          </a:xfrm>
        </p:spPr>
        <p:txBody>
          <a:bodyPr/>
          <a:lstStyle/>
          <a:p>
            <a:r>
              <a:rPr lang="en-CA" sz="2000" b="1" dirty="0">
                <a:latin typeface="Courier New" panose="02070309020205020404" pitchFamily="49" charset="0"/>
                <a:cs typeface="Courier New" panose="02070309020205020404" pitchFamily="49" charset="0"/>
              </a:rPr>
              <a:t>TestClass1</a:t>
            </a:r>
            <a:r>
              <a:rPr lang="en-CA" sz="2000" dirty="0"/>
              <a:t> implements the interface </a:t>
            </a:r>
            <a:r>
              <a:rPr lang="en-CA" sz="2000" b="1" dirty="0" err="1">
                <a:latin typeface="Courier New" panose="02070309020205020404" pitchFamily="49" charset="0"/>
                <a:cs typeface="Courier New" panose="02070309020205020404" pitchFamily="49" charset="0"/>
              </a:rPr>
              <a:t>ITestInterface</a:t>
            </a:r>
            <a:r>
              <a:rPr lang="en-CA" sz="2000" dirty="0"/>
              <a:t> </a:t>
            </a:r>
          </a:p>
          <a:p>
            <a:r>
              <a:rPr lang="en-CA" sz="2000" dirty="0"/>
              <a:t>Here </a:t>
            </a:r>
            <a:r>
              <a:rPr lang="en-CA" sz="2000" b="1" dirty="0">
                <a:latin typeface="Courier New" panose="02070309020205020404" pitchFamily="49" charset="0"/>
                <a:cs typeface="Courier New" panose="02070309020205020404" pitchFamily="49" charset="0"/>
              </a:rPr>
              <a:t>TestClass2</a:t>
            </a:r>
            <a:r>
              <a:rPr lang="en-CA" sz="2000" dirty="0"/>
              <a:t> is dependent on </a:t>
            </a:r>
            <a:r>
              <a:rPr lang="en-CA" sz="2000" b="1" dirty="0">
                <a:latin typeface="Courier New" panose="02070309020205020404" pitchFamily="49" charset="0"/>
                <a:cs typeface="Courier New" panose="02070309020205020404" pitchFamily="49" charset="0"/>
              </a:rPr>
              <a:t>TestClass1</a:t>
            </a:r>
            <a:r>
              <a:rPr lang="en-CA" sz="2000" dirty="0"/>
              <a:t> </a:t>
            </a:r>
          </a:p>
          <a:p>
            <a:r>
              <a:rPr lang="en-CA" sz="2000" dirty="0"/>
              <a:t>In unit testing we are not doing new of  </a:t>
            </a:r>
            <a:r>
              <a:rPr lang="en-CA" sz="2000" b="1" dirty="0">
                <a:latin typeface="Courier New" panose="02070309020205020404" pitchFamily="49" charset="0"/>
                <a:cs typeface="Courier New" panose="02070309020205020404" pitchFamily="49" charset="0"/>
              </a:rPr>
              <a:t>TestClass1</a:t>
            </a:r>
            <a:r>
              <a:rPr lang="en-CA" sz="2000" dirty="0"/>
              <a:t> in </a:t>
            </a:r>
            <a:r>
              <a:rPr lang="en-CA" sz="2000" b="1" dirty="0">
                <a:latin typeface="Courier New" panose="02070309020205020404" pitchFamily="49" charset="0"/>
                <a:cs typeface="Courier New" panose="02070309020205020404" pitchFamily="49" charset="0"/>
              </a:rPr>
              <a:t>TestClass2</a:t>
            </a:r>
            <a:r>
              <a:rPr lang="en-CA" sz="2000" dirty="0"/>
              <a:t> We use mock object in unit testing it</a:t>
            </a:r>
          </a:p>
          <a:p>
            <a:r>
              <a:rPr lang="en-CA" sz="2000" dirty="0"/>
              <a:t>In </a:t>
            </a:r>
            <a:r>
              <a:rPr lang="en-CA" sz="2000" b="1" dirty="0">
                <a:latin typeface="Courier New" panose="02070309020205020404" pitchFamily="49" charset="0"/>
                <a:cs typeface="Courier New" panose="02070309020205020404" pitchFamily="49" charset="0"/>
              </a:rPr>
              <a:t>TestClass3</a:t>
            </a:r>
            <a:r>
              <a:rPr lang="en-CA" sz="2000" dirty="0"/>
              <a:t> we are making the Mock object of </a:t>
            </a:r>
            <a:r>
              <a:rPr lang="en-CA" sz="2000" b="1" dirty="0" err="1">
                <a:latin typeface="Courier New" panose="02070309020205020404" pitchFamily="49" charset="0"/>
                <a:cs typeface="Courier New" panose="02070309020205020404" pitchFamily="49" charset="0"/>
              </a:rPr>
              <a:t>ITestInterface</a:t>
            </a:r>
            <a:r>
              <a:rPr lang="en-CA" sz="2000" dirty="0"/>
              <a:t> We are setting the expectation for this object to return 3 when it is called during the unit testing of </a:t>
            </a:r>
            <a:r>
              <a:rPr lang="en-CA" sz="2000" b="1" dirty="0">
                <a:latin typeface="Courier New" panose="02070309020205020404" pitchFamily="49" charset="0"/>
                <a:cs typeface="Courier New" panose="02070309020205020404" pitchFamily="49" charset="0"/>
              </a:rPr>
              <a:t>TestClass2</a:t>
            </a:r>
            <a:r>
              <a:rPr lang="en-CA" sz="2000" dirty="0"/>
              <a:t> </a:t>
            </a:r>
          </a:p>
          <a:p>
            <a:r>
              <a:rPr lang="en-CA" sz="2000" dirty="0"/>
              <a:t>For example in </a:t>
            </a:r>
            <a:r>
              <a:rPr lang="en-CA" sz="2000" b="1" dirty="0">
                <a:latin typeface="Courier New" panose="02070309020205020404" pitchFamily="49" charset="0"/>
                <a:cs typeface="Courier New" panose="02070309020205020404" pitchFamily="49" charset="0"/>
              </a:rPr>
              <a:t>TestClass3</a:t>
            </a:r>
            <a:r>
              <a:rPr lang="en-CA" sz="2000" dirty="0"/>
              <a:t> when we make a call to </a:t>
            </a:r>
            <a:r>
              <a:rPr lang="en-CA" sz="2000" b="1" dirty="0" err="1">
                <a:latin typeface="Courier New" panose="02070309020205020404" pitchFamily="49" charset="0"/>
                <a:cs typeface="Courier New" panose="02070309020205020404" pitchFamily="49" charset="0"/>
              </a:rPr>
              <a:t>testInterface.test</a:t>
            </a:r>
            <a:r>
              <a:rPr lang="en-CA" sz="2000" b="1" dirty="0">
                <a:latin typeface="Courier New" panose="02070309020205020404" pitchFamily="49" charset="0"/>
                <a:cs typeface="Courier New" panose="02070309020205020404" pitchFamily="49" charset="0"/>
              </a:rPr>
              <a:t>() </a:t>
            </a:r>
            <a:r>
              <a:rPr lang="en-CA" sz="2000" dirty="0"/>
              <a:t>the call goes to </a:t>
            </a:r>
            <a:r>
              <a:rPr lang="en-CA" sz="2000" b="1" dirty="0">
                <a:latin typeface="Courier New" panose="02070309020205020404" pitchFamily="49" charset="0"/>
                <a:cs typeface="Courier New" panose="02070309020205020404" pitchFamily="49" charset="0"/>
              </a:rPr>
              <a:t>TestClass2</a:t>
            </a:r>
            <a:r>
              <a:rPr lang="en-CA" sz="2000" dirty="0"/>
              <a:t>. In </a:t>
            </a:r>
            <a:r>
              <a:rPr lang="en-CA" sz="2000" b="1" dirty="0">
                <a:latin typeface="Courier New" panose="02070309020205020404" pitchFamily="49" charset="0"/>
                <a:cs typeface="Courier New" panose="02070309020205020404" pitchFamily="49" charset="0"/>
              </a:rPr>
              <a:t>TestClass2</a:t>
            </a:r>
            <a:r>
              <a:rPr lang="en-CA" sz="2000" dirty="0"/>
              <a:t> when we call </a:t>
            </a:r>
            <a:r>
              <a:rPr lang="en-CA" sz="2000" b="1" dirty="0" err="1">
                <a:latin typeface="Courier New" panose="02070309020205020404" pitchFamily="49" charset="0"/>
                <a:cs typeface="Courier New" panose="02070309020205020404" pitchFamily="49" charset="0"/>
              </a:rPr>
              <a:t>testInterface.test</a:t>
            </a:r>
            <a:r>
              <a:rPr lang="en-CA" sz="2000" b="1" dirty="0">
                <a:latin typeface="Courier New" panose="02070309020205020404" pitchFamily="49" charset="0"/>
                <a:cs typeface="Courier New" panose="02070309020205020404" pitchFamily="49" charset="0"/>
              </a:rPr>
              <a:t>()</a:t>
            </a:r>
            <a:r>
              <a:rPr lang="en-CA" sz="2000" b="1" dirty="0">
                <a:cs typeface="Courier New" panose="02070309020205020404" pitchFamily="49" charset="0"/>
              </a:rPr>
              <a:t> </a:t>
            </a:r>
            <a:r>
              <a:rPr lang="en-CA" sz="2000" dirty="0"/>
              <a:t>the value is returned by the mock object. In this way we are testing </a:t>
            </a:r>
            <a:r>
              <a:rPr lang="en-CA" sz="2000" b="1" dirty="0">
                <a:latin typeface="Courier New" panose="02070309020205020404" pitchFamily="49" charset="0"/>
                <a:cs typeface="Courier New" panose="02070309020205020404" pitchFamily="49" charset="0"/>
              </a:rPr>
              <a:t>TestClass2</a:t>
            </a:r>
            <a:r>
              <a:rPr lang="en-CA" sz="2000" dirty="0"/>
              <a:t> independent of </a:t>
            </a:r>
            <a:r>
              <a:rPr lang="en-CA" sz="2000" b="1" dirty="0">
                <a:latin typeface="Courier New" panose="02070309020205020404" pitchFamily="49" charset="0"/>
                <a:cs typeface="Courier New" panose="02070309020205020404" pitchFamily="49" charset="0"/>
              </a:rPr>
              <a:t>TestClass1</a:t>
            </a:r>
            <a:r>
              <a:rPr lang="en-CA" sz="2000" dirty="0"/>
              <a:t>.</a:t>
            </a:r>
            <a:endParaRPr lang="en-US" sz="2000" dirty="0"/>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104</a:t>
            </a:fld>
            <a:endParaRPr lang="en-US" altLang="ja-JP"/>
          </a:p>
        </p:txBody>
      </p:sp>
    </p:spTree>
    <p:extLst>
      <p:ext uri="{BB962C8B-B14F-4D97-AF65-F5344CB8AC3E}">
        <p14:creationId xmlns:p14="http://schemas.microsoft.com/office/powerpoint/2010/main" val="1400434342"/>
      </p:ext>
    </p:extLst>
  </p:cSld>
  <p:clrMapOvr>
    <a:masterClrMapping/>
  </p:clrMapOvr>
  <p:transition>
    <p:dissolv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F16-0A0B-4F48-81CA-6BCF63423107}"/>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5DDDD0A9-8245-4ABF-A87F-36575BC6DEA6}"/>
              </a:ext>
            </a:extLst>
          </p:cNvPr>
          <p:cNvSpPr>
            <a:spLocks noGrp="1"/>
          </p:cNvSpPr>
          <p:nvPr>
            <p:ph idx="1"/>
          </p:nvPr>
        </p:nvSpPr>
        <p:spPr/>
        <p:txBody>
          <a:bodyPr/>
          <a:lstStyle/>
          <a:p>
            <a:r>
              <a:rPr lang="en-CA" sz="2400" dirty="0"/>
              <a:t>Right click on </a:t>
            </a:r>
            <a:r>
              <a:rPr lang="en-CA" sz="2400" b="1" dirty="0">
                <a:latin typeface="Courier New" panose="02070309020205020404" pitchFamily="49" charset="0"/>
                <a:cs typeface="Courier New" panose="02070309020205020404" pitchFamily="49" charset="0"/>
              </a:rPr>
              <a:t>TestClass3</a:t>
            </a:r>
            <a:r>
              <a:rPr lang="en-CA" sz="2400" dirty="0"/>
              <a:t> and select run as Junit test and check </a:t>
            </a:r>
            <a:r>
              <a:rPr lang="en-US" sz="2400" dirty="0"/>
              <a:t>test executed successfully</a:t>
            </a:r>
          </a:p>
        </p:txBody>
      </p:sp>
      <p:sp>
        <p:nvSpPr>
          <p:cNvPr id="4" name="Footer Placeholder 3">
            <a:extLst>
              <a:ext uri="{FF2B5EF4-FFF2-40B4-BE49-F238E27FC236}">
                <a16:creationId xmlns:a16="http://schemas.microsoft.com/office/drawing/2014/main" id="{340E5AB1-7FFF-4423-87A1-C296212ECA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03082B2-32F3-47E2-9FB0-4E00D60E5FEF}"/>
              </a:ext>
            </a:extLst>
          </p:cNvPr>
          <p:cNvSpPr>
            <a:spLocks noGrp="1"/>
          </p:cNvSpPr>
          <p:nvPr>
            <p:ph type="sldNum" sz="quarter" idx="12"/>
          </p:nvPr>
        </p:nvSpPr>
        <p:spPr/>
        <p:txBody>
          <a:bodyPr/>
          <a:lstStyle/>
          <a:p>
            <a:fld id="{E0C33045-984B-4F44-A077-3B45BEEE9467}" type="slidenum">
              <a:rPr lang="ja-JP" altLang="en-US" smtClean="0"/>
              <a:pPr/>
              <a:t>105</a:t>
            </a:fld>
            <a:endParaRPr lang="en-US" altLang="ja-JP"/>
          </a:p>
        </p:txBody>
      </p:sp>
      <p:pic>
        <p:nvPicPr>
          <p:cNvPr id="7" name="Picture 6">
            <a:extLst>
              <a:ext uri="{FF2B5EF4-FFF2-40B4-BE49-F238E27FC236}">
                <a16:creationId xmlns:a16="http://schemas.microsoft.com/office/drawing/2014/main" id="{BA649A2C-5DF0-4092-93A5-C0FC72EC5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3" y="2564904"/>
            <a:ext cx="5875853" cy="3672408"/>
          </a:xfrm>
          <a:prstGeom prst="rect">
            <a:avLst/>
          </a:prstGeom>
        </p:spPr>
      </p:pic>
    </p:spTree>
    <p:extLst>
      <p:ext uri="{BB962C8B-B14F-4D97-AF65-F5344CB8AC3E}">
        <p14:creationId xmlns:p14="http://schemas.microsoft.com/office/powerpoint/2010/main" val="3179906516"/>
      </p:ext>
    </p:extLst>
  </p:cSld>
  <p:clrMapOvr>
    <a:masterClrMapping/>
  </p:clrMapOvr>
  <p:transition>
    <p:dissolve/>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 - Sample</a:t>
            </a:r>
          </a:p>
        </p:txBody>
      </p:sp>
      <p:pic>
        <p:nvPicPr>
          <p:cNvPr id="4" name="Content Placeholder 3" descr="Screen Clipping"/>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9276" y="2420888"/>
            <a:ext cx="8153204" cy="2929628"/>
          </a:xfrm>
        </p:spPr>
      </p:pic>
      <p:sp>
        <p:nvSpPr>
          <p:cNvPr id="5" name="Content Placeholder 2"/>
          <p:cNvSpPr txBox="1">
            <a:spLocks/>
          </p:cNvSpPr>
          <p:nvPr/>
        </p:nvSpPr>
        <p:spPr bwMode="auto">
          <a:xfrm>
            <a:off x="1187624" y="1581229"/>
            <a:ext cx="7704856" cy="95923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lvl1pPr marL="327025" indent="-327025" algn="l" defTabSz="920750" rtl="0" eaLnBrk="0" fontAlgn="base" hangingPunct="0">
              <a:lnSpc>
                <a:spcPct val="93000"/>
              </a:lnSpc>
              <a:spcBef>
                <a:spcPct val="40000"/>
              </a:spcBef>
              <a:spcAft>
                <a:spcPct val="0"/>
              </a:spcAft>
              <a:buClr>
                <a:schemeClr val="tx1"/>
              </a:buClr>
              <a:buSzPct val="100000"/>
              <a:buFont typeface="Wingdings" pitchFamily="2" charset="2"/>
              <a:buChar char="§"/>
              <a:defRPr sz="2500" b="1">
                <a:solidFill>
                  <a:schemeClr val="tx2"/>
                </a:solidFill>
                <a:latin typeface="+mn-lt"/>
                <a:ea typeface="+mn-ea"/>
                <a:cs typeface="+mn-cs"/>
              </a:defRPr>
            </a:lvl1pPr>
            <a:lvl2pPr marL="819150" indent="-327025" algn="l" defTabSz="920750" rtl="0" eaLnBrk="0" fontAlgn="base" hangingPunct="0">
              <a:lnSpc>
                <a:spcPct val="93000"/>
              </a:lnSpc>
              <a:spcBef>
                <a:spcPct val="40000"/>
              </a:spcBef>
              <a:spcAft>
                <a:spcPct val="0"/>
              </a:spcAft>
              <a:buSzPct val="81000"/>
              <a:buFont typeface="Monotype Sorts" pitchFamily="2" charset="2"/>
              <a:buChar char="l"/>
              <a:defRPr sz="2100">
                <a:solidFill>
                  <a:schemeClr val="tx1"/>
                </a:solidFill>
                <a:latin typeface="+mn-lt"/>
              </a:defRPr>
            </a:lvl2pPr>
            <a:lvl3pPr marL="1146175" indent="-163513" algn="l" defTabSz="920750" rtl="0" eaLnBrk="0" fontAlgn="base" hangingPunct="0">
              <a:lnSpc>
                <a:spcPct val="93000"/>
              </a:lnSpc>
              <a:spcBef>
                <a:spcPct val="40000"/>
              </a:spcBef>
              <a:spcAft>
                <a:spcPct val="0"/>
              </a:spcAft>
              <a:buSzPct val="100000"/>
              <a:buFont typeface="Monotype Sorts" pitchFamily="2" charset="2"/>
              <a:buChar char="F"/>
              <a:defRPr sz="1500">
                <a:solidFill>
                  <a:schemeClr val="tx1"/>
                </a:solidFill>
                <a:latin typeface="+mn-lt"/>
              </a:defRPr>
            </a:lvl3pPr>
            <a:lvl4pPr marL="1646238" indent="-171450" algn="l" defTabSz="920750" rtl="0" eaLnBrk="0" fontAlgn="base" hangingPunct="0">
              <a:spcBef>
                <a:spcPct val="20000"/>
              </a:spcBef>
              <a:spcAft>
                <a:spcPct val="0"/>
              </a:spcAft>
              <a:buSzPct val="100000"/>
              <a:buChar char="–"/>
              <a:defRPr sz="1400">
                <a:solidFill>
                  <a:schemeClr val="tx1"/>
                </a:solidFill>
                <a:latin typeface="+mn-lt"/>
              </a:defRPr>
            </a:lvl4pPr>
            <a:lvl5pPr marL="20129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5pPr>
            <a:lvl6pPr marL="24701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6pPr>
            <a:lvl7pPr marL="29273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7pPr>
            <a:lvl8pPr marL="33845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8pPr>
            <a:lvl9pPr marL="38417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i="0" kern="0" dirty="0" err="1"/>
              <a:t>JMock</a:t>
            </a:r>
            <a:endParaRPr lang="en-US" i="0" kern="0" dirty="0"/>
          </a:p>
          <a:p>
            <a:endParaRPr lang="en-US" i="0" kern="0" dirty="0"/>
          </a:p>
        </p:txBody>
      </p:sp>
      <p:sp>
        <p:nvSpPr>
          <p:cNvPr id="3" name="Rectangle 2"/>
          <p:cNvSpPr/>
          <p:nvPr/>
        </p:nvSpPr>
        <p:spPr>
          <a:xfrm>
            <a:off x="1066800" y="5517232"/>
            <a:ext cx="7359004" cy="369332"/>
          </a:xfrm>
          <a:prstGeom prst="rect">
            <a:avLst/>
          </a:prstGeom>
        </p:spPr>
        <p:txBody>
          <a:bodyPr wrap="square">
            <a:spAutoFit/>
          </a:bodyPr>
          <a:lstStyle/>
          <a:p>
            <a:r>
              <a:rPr lang="en-CA" sz="1800" b="0" dirty="0" err="1">
                <a:solidFill>
                  <a:srgbClr val="FF0000"/>
                </a:solidFill>
              </a:rPr>
              <a:t>Jmock</a:t>
            </a:r>
            <a:r>
              <a:rPr lang="en-CA" sz="1800" b="0" dirty="0">
                <a:solidFill>
                  <a:srgbClr val="FF0000"/>
                </a:solidFill>
              </a:rPr>
              <a:t>:			https://github.com/jmock-developers</a:t>
            </a:r>
          </a:p>
        </p:txBody>
      </p:sp>
      <p:pic>
        <p:nvPicPr>
          <p:cNvPr id="6" name="Picture 5">
            <a:extLst>
              <a:ext uri="{FF2B5EF4-FFF2-40B4-BE49-F238E27FC236}">
                <a16:creationId xmlns:a16="http://schemas.microsoft.com/office/drawing/2014/main" id="{8876D255-6952-4E78-88F4-08018CD68EAD}"/>
              </a:ext>
            </a:extLst>
          </p:cNvPr>
          <p:cNvPicPr>
            <a:picLocks noChangeAspect="1"/>
          </p:cNvPicPr>
          <p:nvPr/>
        </p:nvPicPr>
        <p:blipFill>
          <a:blip r:embed="rId3"/>
          <a:stretch>
            <a:fillRect/>
          </a:stretch>
        </p:blipFill>
        <p:spPr>
          <a:xfrm>
            <a:off x="7308304" y="1719321"/>
            <a:ext cx="1117500" cy="413167"/>
          </a:xfrm>
          <a:prstGeom prst="rect">
            <a:avLst/>
          </a:prstGeom>
        </p:spPr>
      </p:pic>
      <p:sp>
        <p:nvSpPr>
          <p:cNvPr id="7" name="Slide Number Placeholder 4">
            <a:extLst>
              <a:ext uri="{FF2B5EF4-FFF2-40B4-BE49-F238E27FC236}">
                <a16:creationId xmlns:a16="http://schemas.microsoft.com/office/drawing/2014/main" id="{F3395048-51F2-4BA6-AB21-06C80522393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106</a:t>
            </a:fld>
            <a:endParaRPr lang="en-US" altLang="ja-JP"/>
          </a:p>
        </p:txBody>
      </p:sp>
    </p:spTree>
    <p:extLst>
      <p:ext uri="{BB962C8B-B14F-4D97-AF65-F5344CB8AC3E}">
        <p14:creationId xmlns:p14="http://schemas.microsoft.com/office/powerpoint/2010/main" val="2846367624"/>
      </p:ext>
    </p:extLst>
  </p:cSld>
  <p:clrMapOvr>
    <a:masterClrMapping/>
  </p:clrMapOvr>
  <p:transition>
    <p:dissolv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 - Sample</a:t>
            </a:r>
          </a:p>
        </p:txBody>
      </p:sp>
      <p:sp>
        <p:nvSpPr>
          <p:cNvPr id="5" name="Content Placeholder 2"/>
          <p:cNvSpPr txBox="1">
            <a:spLocks/>
          </p:cNvSpPr>
          <p:nvPr/>
        </p:nvSpPr>
        <p:spPr bwMode="auto">
          <a:xfrm>
            <a:off x="1066800" y="1676370"/>
            <a:ext cx="7956884" cy="95923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lvl1pPr marL="327025" indent="-327025" algn="l" defTabSz="920750" rtl="0" eaLnBrk="0" fontAlgn="base" hangingPunct="0">
              <a:lnSpc>
                <a:spcPct val="93000"/>
              </a:lnSpc>
              <a:spcBef>
                <a:spcPct val="40000"/>
              </a:spcBef>
              <a:spcAft>
                <a:spcPct val="0"/>
              </a:spcAft>
              <a:buClr>
                <a:schemeClr val="tx1"/>
              </a:buClr>
              <a:buSzPct val="100000"/>
              <a:buFont typeface="Wingdings" pitchFamily="2" charset="2"/>
              <a:buChar char="§"/>
              <a:defRPr sz="2500" b="1">
                <a:solidFill>
                  <a:schemeClr val="tx2"/>
                </a:solidFill>
                <a:latin typeface="+mn-lt"/>
                <a:ea typeface="+mn-ea"/>
                <a:cs typeface="+mn-cs"/>
              </a:defRPr>
            </a:lvl1pPr>
            <a:lvl2pPr marL="819150" indent="-327025" algn="l" defTabSz="920750" rtl="0" eaLnBrk="0" fontAlgn="base" hangingPunct="0">
              <a:lnSpc>
                <a:spcPct val="93000"/>
              </a:lnSpc>
              <a:spcBef>
                <a:spcPct val="40000"/>
              </a:spcBef>
              <a:spcAft>
                <a:spcPct val="0"/>
              </a:spcAft>
              <a:buSzPct val="81000"/>
              <a:buFont typeface="Monotype Sorts" pitchFamily="2" charset="2"/>
              <a:buChar char="l"/>
              <a:defRPr sz="2100">
                <a:solidFill>
                  <a:schemeClr val="tx1"/>
                </a:solidFill>
                <a:latin typeface="+mn-lt"/>
              </a:defRPr>
            </a:lvl2pPr>
            <a:lvl3pPr marL="1146175" indent="-163513" algn="l" defTabSz="920750" rtl="0" eaLnBrk="0" fontAlgn="base" hangingPunct="0">
              <a:lnSpc>
                <a:spcPct val="93000"/>
              </a:lnSpc>
              <a:spcBef>
                <a:spcPct val="40000"/>
              </a:spcBef>
              <a:spcAft>
                <a:spcPct val="0"/>
              </a:spcAft>
              <a:buSzPct val="100000"/>
              <a:buFont typeface="Monotype Sorts" pitchFamily="2" charset="2"/>
              <a:buChar char="F"/>
              <a:defRPr sz="1500">
                <a:solidFill>
                  <a:schemeClr val="tx1"/>
                </a:solidFill>
                <a:latin typeface="+mn-lt"/>
              </a:defRPr>
            </a:lvl3pPr>
            <a:lvl4pPr marL="1646238" indent="-171450" algn="l" defTabSz="920750" rtl="0" eaLnBrk="0" fontAlgn="base" hangingPunct="0">
              <a:spcBef>
                <a:spcPct val="20000"/>
              </a:spcBef>
              <a:spcAft>
                <a:spcPct val="0"/>
              </a:spcAft>
              <a:buSzPct val="100000"/>
              <a:buChar char="–"/>
              <a:defRPr sz="1400">
                <a:solidFill>
                  <a:schemeClr val="tx1"/>
                </a:solidFill>
                <a:latin typeface="+mn-lt"/>
              </a:defRPr>
            </a:lvl4pPr>
            <a:lvl5pPr marL="20129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5pPr>
            <a:lvl6pPr marL="24701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6pPr>
            <a:lvl7pPr marL="29273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7pPr>
            <a:lvl8pPr marL="33845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8pPr>
            <a:lvl9pPr marL="38417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i="0" kern="0" dirty="0" err="1"/>
              <a:t>Mockito</a:t>
            </a:r>
            <a:endParaRPr lang="en-US" i="0" kern="0" dirty="0"/>
          </a:p>
          <a:p>
            <a:endParaRPr lang="en-US" i="0" kern="0" dirty="0"/>
          </a:p>
        </p:txBody>
      </p:sp>
      <p:pic>
        <p:nvPicPr>
          <p:cNvPr id="6" name="Picture 5" descr="Screen Clippi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684" y="2348880"/>
            <a:ext cx="7847772" cy="2448271"/>
          </a:xfrm>
          <a:prstGeom prst="rect">
            <a:avLst/>
          </a:prstGeom>
        </p:spPr>
      </p:pic>
      <p:sp>
        <p:nvSpPr>
          <p:cNvPr id="3" name="Rectangle 2"/>
          <p:cNvSpPr/>
          <p:nvPr/>
        </p:nvSpPr>
        <p:spPr>
          <a:xfrm>
            <a:off x="5318957" y="5589240"/>
            <a:ext cx="3353162" cy="461665"/>
          </a:xfrm>
          <a:prstGeom prst="rect">
            <a:avLst/>
          </a:prstGeom>
        </p:spPr>
        <p:txBody>
          <a:bodyPr wrap="none">
            <a:spAutoFit/>
          </a:bodyPr>
          <a:lstStyle/>
          <a:p>
            <a:r>
              <a:rPr lang="en-CA" b="0" dirty="0">
                <a:solidFill>
                  <a:srgbClr val="FF0000"/>
                </a:solidFill>
              </a:rPr>
              <a:t>http://site.mockito.org/</a:t>
            </a:r>
          </a:p>
        </p:txBody>
      </p:sp>
      <p:sp>
        <p:nvSpPr>
          <p:cNvPr id="7" name="Slide Number Placeholder 4">
            <a:extLst>
              <a:ext uri="{FF2B5EF4-FFF2-40B4-BE49-F238E27FC236}">
                <a16:creationId xmlns:a16="http://schemas.microsoft.com/office/drawing/2014/main" id="{B85B1455-9AF4-4F4D-B5B2-8A5AB74757FA}"/>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107</a:t>
            </a:fld>
            <a:endParaRPr lang="en-US" altLang="ja-JP"/>
          </a:p>
        </p:txBody>
      </p:sp>
    </p:spTree>
    <p:extLst>
      <p:ext uri="{BB962C8B-B14F-4D97-AF65-F5344CB8AC3E}">
        <p14:creationId xmlns:p14="http://schemas.microsoft.com/office/powerpoint/2010/main" val="3595500574"/>
      </p:ext>
    </p:extLst>
  </p:cSld>
  <p:clrMapOvr>
    <a:masterClrMapping/>
  </p:clrMapOvr>
  <p:transition>
    <p:dissolv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JMock</a:t>
            </a:r>
            <a:r>
              <a:rPr lang="en-CA" dirty="0"/>
              <a:t> Example 2</a:t>
            </a:r>
          </a:p>
        </p:txBody>
      </p:sp>
      <p:sp>
        <p:nvSpPr>
          <p:cNvPr id="3" name="Content Placeholder 2"/>
          <p:cNvSpPr>
            <a:spLocks noGrp="1"/>
          </p:cNvSpPr>
          <p:nvPr>
            <p:ph idx="1"/>
          </p:nvPr>
        </p:nvSpPr>
        <p:spPr/>
        <p:txBody>
          <a:bodyPr/>
          <a:lstStyle/>
          <a:p>
            <a:r>
              <a:rPr lang="en-CA" sz="2800" dirty="0"/>
              <a:t>A test for a publish/subscribe message system</a:t>
            </a:r>
          </a:p>
          <a:p>
            <a:pPr lvl="1"/>
            <a:r>
              <a:rPr lang="en-CA" sz="2400" dirty="0"/>
              <a:t>A Publisher sends messages to zero or more Subscribers</a:t>
            </a:r>
          </a:p>
          <a:p>
            <a:pPr lvl="1"/>
            <a:r>
              <a:rPr lang="en-CA" sz="2400" dirty="0"/>
              <a:t>We want to test the Publisher, which involves testing its interactions with its Subscribers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108</a:t>
            </a:fld>
            <a:endParaRPr lang="en-US" altLang="ja-JP"/>
          </a:p>
        </p:txBody>
      </p:sp>
      <p:pic>
        <p:nvPicPr>
          <p:cNvPr id="6" name="Picture 5"/>
          <p:cNvPicPr>
            <a:picLocks noChangeAspect="1"/>
          </p:cNvPicPr>
          <p:nvPr/>
        </p:nvPicPr>
        <p:blipFill>
          <a:blip r:embed="rId2"/>
          <a:stretch>
            <a:fillRect/>
          </a:stretch>
        </p:blipFill>
        <p:spPr>
          <a:xfrm>
            <a:off x="1637212" y="4725144"/>
            <a:ext cx="6526801" cy="1205280"/>
          </a:xfrm>
          <a:prstGeom prst="rect">
            <a:avLst/>
          </a:prstGeom>
        </p:spPr>
      </p:pic>
    </p:spTree>
    <p:extLst>
      <p:ext uri="{BB962C8B-B14F-4D97-AF65-F5344CB8AC3E}">
        <p14:creationId xmlns:p14="http://schemas.microsoft.com/office/powerpoint/2010/main" val="1880199342"/>
      </p:ext>
    </p:extLst>
  </p:cSld>
  <p:clrMapOvr>
    <a:masterClrMapping/>
  </p:clrMapOvr>
  <p:transition>
    <p:dissolve/>
  </p:transition>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JMock</a:t>
            </a:r>
            <a:r>
              <a:rPr lang="en-CA" dirty="0"/>
              <a:t> Example 2</a:t>
            </a:r>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109</a:t>
            </a:fld>
            <a:endParaRPr lang="en-US" altLang="ja-JP"/>
          </a:p>
        </p:txBody>
      </p:sp>
      <p:pic>
        <p:nvPicPr>
          <p:cNvPr id="6" name="Picture 5"/>
          <p:cNvPicPr>
            <a:picLocks noChangeAspect="1"/>
          </p:cNvPicPr>
          <p:nvPr/>
        </p:nvPicPr>
        <p:blipFill>
          <a:blip r:embed="rId2"/>
          <a:stretch>
            <a:fillRect/>
          </a:stretch>
        </p:blipFill>
        <p:spPr>
          <a:xfrm>
            <a:off x="900113" y="2508763"/>
            <a:ext cx="7452320" cy="2635812"/>
          </a:xfrm>
          <a:prstGeom prst="rect">
            <a:avLst/>
          </a:prstGeom>
        </p:spPr>
      </p:pic>
    </p:spTree>
    <p:extLst>
      <p:ext uri="{BB962C8B-B14F-4D97-AF65-F5344CB8AC3E}">
        <p14:creationId xmlns:p14="http://schemas.microsoft.com/office/powerpoint/2010/main" val="1613763790"/>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1582-E82E-4071-808C-AA1B441571AA}"/>
              </a:ext>
            </a:extLst>
          </p:cNvPr>
          <p:cNvSpPr>
            <a:spLocks noGrp="1"/>
          </p:cNvSpPr>
          <p:nvPr>
            <p:ph type="title"/>
          </p:nvPr>
        </p:nvSpPr>
        <p:spPr/>
        <p:txBody>
          <a:bodyPr/>
          <a:lstStyle/>
          <a:p>
            <a:r>
              <a:rPr lang="en-US" dirty="0"/>
              <a:t>Criteria Based Technique</a:t>
            </a:r>
          </a:p>
        </p:txBody>
      </p:sp>
      <p:sp>
        <p:nvSpPr>
          <p:cNvPr id="3" name="Content Placeholder 2">
            <a:extLst>
              <a:ext uri="{FF2B5EF4-FFF2-40B4-BE49-F238E27FC236}">
                <a16:creationId xmlns:a16="http://schemas.microsoft.com/office/drawing/2014/main" id="{126101A9-DBC5-4024-A8DE-9387231818ED}"/>
              </a:ext>
            </a:extLst>
          </p:cNvPr>
          <p:cNvSpPr>
            <a:spLocks noGrp="1"/>
          </p:cNvSpPr>
          <p:nvPr>
            <p:ph idx="1"/>
          </p:nvPr>
        </p:nvSpPr>
        <p:spPr/>
        <p:txBody>
          <a:bodyPr/>
          <a:lstStyle/>
          <a:p>
            <a:r>
              <a:rPr lang="en-US" sz="2800" b="1" dirty="0"/>
              <a:t>Black-box</a:t>
            </a:r>
          </a:p>
          <a:p>
            <a:pPr lvl="1"/>
            <a:r>
              <a:rPr lang="en-US" sz="2400" dirty="0"/>
              <a:t>Access to </a:t>
            </a:r>
            <a:r>
              <a:rPr lang="en-US" sz="2400" dirty="0">
                <a:solidFill>
                  <a:srgbClr val="FF0000"/>
                </a:solidFill>
              </a:rPr>
              <a:t>specification</a:t>
            </a:r>
            <a:r>
              <a:rPr lang="en-US" sz="2400" dirty="0"/>
              <a:t> is granted</a:t>
            </a:r>
          </a:p>
          <a:p>
            <a:pPr lvl="1"/>
            <a:r>
              <a:rPr lang="en-US" sz="2400" dirty="0"/>
              <a:t>Goal: Increase input domain coverage</a:t>
            </a:r>
          </a:p>
          <a:p>
            <a:pPr lvl="1"/>
            <a:r>
              <a:rPr lang="en-CA" sz="2400" dirty="0"/>
              <a:t>Partitions are based on slices of requirements and their expected behavior </a:t>
            </a:r>
            <a:endParaRPr lang="en-US" sz="2400" dirty="0"/>
          </a:p>
          <a:p>
            <a:r>
              <a:rPr lang="en-US" sz="2800" b="1" dirty="0"/>
              <a:t>White-box</a:t>
            </a:r>
          </a:p>
          <a:p>
            <a:pPr lvl="1"/>
            <a:r>
              <a:rPr lang="en-US" sz="2400" dirty="0"/>
              <a:t>Access to </a:t>
            </a:r>
            <a:r>
              <a:rPr lang="en-US" sz="2400" dirty="0">
                <a:solidFill>
                  <a:srgbClr val="FF0000"/>
                </a:solidFill>
              </a:rPr>
              <a:t>source code</a:t>
            </a:r>
            <a:r>
              <a:rPr lang="en-US" sz="2400" dirty="0"/>
              <a:t> is granted</a:t>
            </a:r>
          </a:p>
          <a:p>
            <a:pPr lvl="1"/>
            <a:r>
              <a:rPr lang="en-US" sz="2400" dirty="0"/>
              <a:t>Goal: Increase code coverage</a:t>
            </a:r>
          </a:p>
          <a:p>
            <a:pPr lvl="1"/>
            <a:r>
              <a:rPr lang="en-CA" sz="2400" dirty="0"/>
              <a:t>Partitions are based on grouping input domain elements into classes that cover different statements/branches/paths in the source code</a:t>
            </a:r>
            <a:endParaRPr lang="en-US" sz="2400" dirty="0"/>
          </a:p>
        </p:txBody>
      </p:sp>
      <p:sp>
        <p:nvSpPr>
          <p:cNvPr id="4" name="Footer Placeholder 3">
            <a:extLst>
              <a:ext uri="{FF2B5EF4-FFF2-40B4-BE49-F238E27FC236}">
                <a16:creationId xmlns:a16="http://schemas.microsoft.com/office/drawing/2014/main" id="{44E51AB2-C141-4009-AAA6-E040CB2C7A0A}"/>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040095B-689D-47B2-8BC9-0668CF2CF455}"/>
              </a:ext>
            </a:extLst>
          </p:cNvPr>
          <p:cNvSpPr>
            <a:spLocks noGrp="1"/>
          </p:cNvSpPr>
          <p:nvPr>
            <p:ph type="sldNum" sz="quarter" idx="12"/>
          </p:nvPr>
        </p:nvSpPr>
        <p:spPr/>
        <p:txBody>
          <a:bodyPr/>
          <a:lstStyle/>
          <a:p>
            <a:fld id="{E0C33045-984B-4F44-A077-3B45BEEE9467}" type="slidenum">
              <a:rPr lang="ja-JP" altLang="en-US" smtClean="0"/>
              <a:pPr/>
              <a:t>11</a:t>
            </a:fld>
            <a:endParaRPr lang="en-US" altLang="ja-JP"/>
          </a:p>
        </p:txBody>
      </p:sp>
    </p:spTree>
    <p:extLst>
      <p:ext uri="{BB962C8B-B14F-4D97-AF65-F5344CB8AC3E}">
        <p14:creationId xmlns:p14="http://schemas.microsoft.com/office/powerpoint/2010/main" val="682171270"/>
      </p:ext>
    </p:extLst>
  </p:cSld>
  <p:clrMapOvr>
    <a:masterClrMapping/>
  </p:clrMapOvr>
  <p:transition>
    <p:dissolv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JUnit Summary</a:t>
            </a:r>
          </a:p>
        </p:txBody>
      </p:sp>
      <p:sp>
        <p:nvSpPr>
          <p:cNvPr id="533507" name="Rectangle 3"/>
          <p:cNvSpPr>
            <a:spLocks noGrp="1" noChangeArrowheads="1"/>
          </p:cNvSpPr>
          <p:nvPr>
            <p:ph idx="1"/>
          </p:nvPr>
        </p:nvSpPr>
        <p:spPr>
          <a:xfrm>
            <a:off x="611561" y="1628800"/>
            <a:ext cx="8208912" cy="4608512"/>
          </a:xfrm>
        </p:spPr>
        <p:txBody>
          <a:bodyPr>
            <a:normAutofit lnSpcReduction="10000"/>
          </a:bodyPr>
          <a:lstStyle/>
          <a:p>
            <a:pPr marL="365760" indent="-283464" eaLnBrk="1" fontAlgn="auto" hangingPunct="1">
              <a:spcAft>
                <a:spcPts val="0"/>
              </a:spcAft>
              <a:buFont typeface="Wingdings 2"/>
              <a:buChar char=""/>
              <a:defRPr/>
            </a:pPr>
            <a:r>
              <a:rPr lang="en-US" sz="2400" dirty="0">
                <a:solidFill>
                  <a:srgbClr val="262626"/>
                </a:solidFill>
              </a:rPr>
              <a:t>Tests need </a:t>
            </a:r>
            <a:r>
              <a:rPr lang="en-US" sz="2400" i="1" dirty="0">
                <a:solidFill>
                  <a:srgbClr val="262626"/>
                </a:solidFill>
              </a:rPr>
              <a:t>failure atomicity  </a:t>
            </a:r>
            <a:r>
              <a:rPr lang="en-US" sz="2400" dirty="0">
                <a:solidFill>
                  <a:srgbClr val="262626"/>
                </a:solidFill>
              </a:rPr>
              <a:t>(ability to know exactly what failed)</a:t>
            </a:r>
          </a:p>
          <a:p>
            <a:pPr marL="640080" lvl="1" indent="-237744" eaLnBrk="1" fontAlgn="auto" hangingPunct="1">
              <a:spcAft>
                <a:spcPts val="0"/>
              </a:spcAft>
              <a:buFont typeface="Verdana"/>
              <a:buChar char="◦"/>
              <a:defRPr/>
            </a:pPr>
            <a:r>
              <a:rPr lang="en-US" sz="2000" dirty="0">
                <a:solidFill>
                  <a:srgbClr val="404040"/>
                </a:solidFill>
              </a:rPr>
              <a:t>Each test should have a clear, long, descriptive name</a:t>
            </a:r>
          </a:p>
          <a:p>
            <a:pPr marL="640080" lvl="1" indent="-237744" eaLnBrk="1" fontAlgn="auto" hangingPunct="1">
              <a:spcAft>
                <a:spcPts val="0"/>
              </a:spcAft>
              <a:buFont typeface="Verdana"/>
              <a:buChar char="◦"/>
              <a:defRPr/>
            </a:pPr>
            <a:r>
              <a:rPr lang="en-US" sz="2000" dirty="0">
                <a:solidFill>
                  <a:srgbClr val="404040"/>
                </a:solidFill>
              </a:rPr>
              <a:t>Assertions should always have clear messages to know what failed</a:t>
            </a:r>
          </a:p>
          <a:p>
            <a:pPr marL="640080" lvl="1" indent="-237744" eaLnBrk="1" fontAlgn="auto" hangingPunct="1">
              <a:spcAft>
                <a:spcPts val="0"/>
              </a:spcAft>
              <a:buFont typeface="Verdana"/>
              <a:buChar char="◦"/>
              <a:defRPr/>
            </a:pPr>
            <a:r>
              <a:rPr lang="en-US" sz="2000" dirty="0">
                <a:solidFill>
                  <a:srgbClr val="404040"/>
                </a:solidFill>
              </a:rPr>
              <a:t>Write many small tests, not one big test</a:t>
            </a:r>
          </a:p>
          <a:p>
            <a:pPr marL="886968" lvl="2" eaLnBrk="1" fontAlgn="auto" hangingPunct="1">
              <a:spcAft>
                <a:spcPts val="0"/>
              </a:spcAft>
              <a:buFont typeface="Wingdings 2"/>
              <a:buChar char=""/>
              <a:defRPr/>
            </a:pPr>
            <a:r>
              <a:rPr lang="en-US" sz="1800" dirty="0"/>
              <a:t>Each test should have roughly just 1 assertion at its end</a:t>
            </a:r>
          </a:p>
          <a:p>
            <a:pPr marL="886968" lvl="2" eaLnBrk="1" fontAlgn="auto" hangingPunct="1">
              <a:spcAft>
                <a:spcPts val="0"/>
              </a:spcAft>
              <a:buFont typeface="Wingdings 2"/>
              <a:buChar char=""/>
              <a:defRPr/>
            </a:pPr>
            <a:endParaRPr lang="en-US" sz="600" dirty="0"/>
          </a:p>
          <a:p>
            <a:pPr marL="365760" indent="-283464" eaLnBrk="1" fontAlgn="auto" hangingPunct="1">
              <a:spcAft>
                <a:spcPts val="0"/>
              </a:spcAft>
              <a:buFont typeface="Wingdings 2"/>
              <a:buChar char=""/>
              <a:defRPr/>
            </a:pPr>
            <a:r>
              <a:rPr lang="en-US" sz="2400" dirty="0">
                <a:solidFill>
                  <a:srgbClr val="262626"/>
                </a:solidFill>
              </a:rPr>
              <a:t>Test for expected errors / exceptions</a:t>
            </a:r>
          </a:p>
          <a:p>
            <a:pPr marL="365760" indent="-283464" eaLnBrk="1" fontAlgn="auto" hangingPunct="1">
              <a:spcAft>
                <a:spcPts val="0"/>
              </a:spcAft>
              <a:buFont typeface="Wingdings 2"/>
              <a:buChar char=""/>
              <a:defRPr/>
            </a:pPr>
            <a:r>
              <a:rPr lang="en-US" sz="2400" dirty="0">
                <a:solidFill>
                  <a:srgbClr val="262626"/>
                </a:solidFill>
              </a:rPr>
              <a:t>Choose a descriptive assert method, not always </a:t>
            </a:r>
            <a:r>
              <a:rPr lang="en-US" sz="2400" dirty="0" err="1">
                <a:solidFill>
                  <a:srgbClr val="262626"/>
                </a:solidFill>
                <a:latin typeface="Courier New" pitchFamily="49" charset="0"/>
              </a:rPr>
              <a:t>assertTrue</a:t>
            </a:r>
            <a:endParaRPr lang="en-US" sz="2400" dirty="0">
              <a:solidFill>
                <a:srgbClr val="262626"/>
              </a:solidFill>
            </a:endParaRPr>
          </a:p>
          <a:p>
            <a:pPr marL="365760" indent="-283464" eaLnBrk="1" fontAlgn="auto" hangingPunct="1">
              <a:spcAft>
                <a:spcPts val="0"/>
              </a:spcAft>
              <a:buFont typeface="Wingdings 2"/>
              <a:buChar char=""/>
              <a:defRPr/>
            </a:pPr>
            <a:r>
              <a:rPr lang="en-US" sz="2400" dirty="0">
                <a:solidFill>
                  <a:srgbClr val="262626"/>
                </a:solidFill>
              </a:rPr>
              <a:t>Choose representative test cases from equivalent input classes</a:t>
            </a:r>
          </a:p>
          <a:p>
            <a:pPr marL="365760" indent="-283464" eaLnBrk="1" fontAlgn="auto" hangingPunct="1">
              <a:spcAft>
                <a:spcPts val="0"/>
              </a:spcAft>
              <a:buFont typeface="Wingdings 2"/>
              <a:buChar char=""/>
              <a:defRPr/>
            </a:pPr>
            <a:r>
              <a:rPr lang="en-US" sz="2400" dirty="0">
                <a:solidFill>
                  <a:srgbClr val="262626"/>
                </a:solidFill>
              </a:rPr>
              <a:t>Avoid complex logic in test methods if possible</a:t>
            </a:r>
          </a:p>
          <a:p>
            <a:pPr marL="365760" indent="-283464" eaLnBrk="1" fontAlgn="auto" hangingPunct="1">
              <a:spcAft>
                <a:spcPts val="0"/>
              </a:spcAft>
              <a:buFont typeface="Wingdings 2"/>
              <a:buChar char=""/>
              <a:defRPr/>
            </a:pPr>
            <a:r>
              <a:rPr lang="en-US" sz="2400" dirty="0">
                <a:solidFill>
                  <a:srgbClr val="262626"/>
                </a:solidFill>
              </a:rPr>
              <a:t>Use helpers, </a:t>
            </a:r>
            <a:r>
              <a:rPr lang="en-US" sz="2400" dirty="0">
                <a:solidFill>
                  <a:srgbClr val="262626"/>
                </a:solidFill>
                <a:latin typeface="Courier New" pitchFamily="49" charset="0"/>
              </a:rPr>
              <a:t>@Before</a:t>
            </a:r>
            <a:r>
              <a:rPr lang="en-US" sz="2400" dirty="0">
                <a:solidFill>
                  <a:srgbClr val="262626"/>
                </a:solidFill>
              </a:rPr>
              <a:t> to reduce redundancy between tests</a:t>
            </a:r>
          </a:p>
        </p:txBody>
      </p:sp>
      <p:grpSp>
        <p:nvGrpSpPr>
          <p:cNvPr id="4" name="Group 3"/>
          <p:cNvGrpSpPr/>
          <p:nvPr/>
        </p:nvGrpSpPr>
        <p:grpSpPr>
          <a:xfrm>
            <a:off x="6948264" y="4293096"/>
            <a:ext cx="1620815" cy="703259"/>
            <a:chOff x="4091495" y="1990935"/>
            <a:chExt cx="1620815" cy="703259"/>
          </a:xfrm>
        </p:grpSpPr>
        <p:sp>
          <p:nvSpPr>
            <p:cNvPr id="5" name="Left Arrow 4"/>
            <p:cNvSpPr/>
            <p:nvPr/>
          </p:nvSpPr>
          <p:spPr bwMode="auto">
            <a:xfrm rot="18228336">
              <a:off x="4034574" y="2277233"/>
              <a:ext cx="47388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6" name="TextBox 5"/>
            <p:cNvSpPr txBox="1"/>
            <p:nvPr/>
          </p:nvSpPr>
          <p:spPr>
            <a:xfrm>
              <a:off x="4427984" y="1990935"/>
              <a:ext cx="1284326" cy="338554"/>
            </a:xfrm>
            <a:prstGeom prst="rect">
              <a:avLst/>
            </a:prstGeom>
            <a:noFill/>
          </p:spPr>
          <p:txBody>
            <a:bodyPr wrap="none" rtlCol="0">
              <a:spAutoFit/>
            </a:bodyPr>
            <a:lstStyle/>
            <a:p>
              <a:r>
                <a:rPr lang="en-US" sz="1600" dirty="0">
                  <a:solidFill>
                    <a:srgbClr val="FF0000"/>
                  </a:solidFill>
                </a:rPr>
                <a:t>Next week</a:t>
              </a:r>
              <a:endParaRPr lang="en-CA" sz="1600" dirty="0">
                <a:solidFill>
                  <a:srgbClr val="FF0000"/>
                </a:solidFill>
              </a:endParaRPr>
            </a:p>
          </p:txBody>
        </p:sp>
      </p:grpSp>
      <p:sp>
        <p:nvSpPr>
          <p:cNvPr id="7" name="Slide Number Placeholder 4">
            <a:extLst>
              <a:ext uri="{FF2B5EF4-FFF2-40B4-BE49-F238E27FC236}">
                <a16:creationId xmlns:a16="http://schemas.microsoft.com/office/drawing/2014/main" id="{84D6F42B-E321-4489-ABAD-B9742182014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110</a:t>
            </a:fld>
            <a:endParaRPr lang="en-US" altLang="ja-JP"/>
          </a:p>
        </p:txBody>
      </p:sp>
    </p:spTree>
    <p:extLst>
      <p:ext uri="{BB962C8B-B14F-4D97-AF65-F5344CB8AC3E}">
        <p14:creationId xmlns:p14="http://schemas.microsoft.com/office/powerpoint/2010/main" val="148735932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Black Box</a:t>
            </a:r>
            <a:endParaRPr lang="en-CA" dirty="0"/>
          </a:p>
        </p:txBody>
      </p:sp>
      <p:sp>
        <p:nvSpPr>
          <p:cNvPr id="3" name="Content Placeholder 2"/>
          <p:cNvSpPr>
            <a:spLocks noGrp="1"/>
          </p:cNvSpPr>
          <p:nvPr>
            <p:ph idx="1"/>
          </p:nvPr>
        </p:nvSpPr>
        <p:spPr/>
        <p:txBody>
          <a:bodyPr/>
          <a:lstStyle/>
          <a:p>
            <a:r>
              <a:rPr lang="en-CA" sz="2800" b="1" dirty="0"/>
              <a:t>Specification of Compute Factorial Number:</a:t>
            </a:r>
          </a:p>
          <a:p>
            <a:pPr lvl="1"/>
            <a:r>
              <a:rPr lang="en-CA" sz="2400" dirty="0"/>
              <a:t>if the input value n &lt; 0, then an error message must be printed</a:t>
            </a:r>
          </a:p>
          <a:p>
            <a:pPr lvl="1"/>
            <a:r>
              <a:rPr lang="en-CA" sz="2400" dirty="0"/>
              <a:t>if 0 &lt;= n &lt; 20, then the exact value of n! must be printed</a:t>
            </a:r>
          </a:p>
          <a:p>
            <a:pPr lvl="1"/>
            <a:r>
              <a:rPr lang="en-CA" sz="2400" dirty="0"/>
              <a:t>if 20 &lt;= n &lt; 200, then an approximate value of n! must be printed in floating point format, e.g., using some approximate method of numerical calculus (admissible error is 0.1% of the exact value)</a:t>
            </a:r>
          </a:p>
          <a:p>
            <a:pPr lvl="1"/>
            <a:r>
              <a:rPr lang="en-CA" sz="2400" dirty="0"/>
              <a:t>Finally, if n&gt;=200, the input can be rejected by printing an error message</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12</a:t>
            </a:fld>
            <a:endParaRPr lang="en-US" altLang="ja-JP"/>
          </a:p>
        </p:txBody>
      </p:sp>
      <p:sp>
        <p:nvSpPr>
          <p:cNvPr id="6" name="Rectangle 5"/>
          <p:cNvSpPr/>
          <p:nvPr/>
        </p:nvSpPr>
        <p:spPr>
          <a:xfrm>
            <a:off x="1399257" y="5733256"/>
            <a:ext cx="7212260" cy="461665"/>
          </a:xfrm>
          <a:prstGeom prst="rect">
            <a:avLst/>
          </a:prstGeom>
          <a:solidFill>
            <a:schemeClr val="bg2">
              <a:lumMod val="25000"/>
              <a:lumOff val="75000"/>
            </a:schemeClr>
          </a:solidFill>
        </p:spPr>
        <p:txBody>
          <a:bodyPr wrap="square">
            <a:spAutoFit/>
          </a:bodyPr>
          <a:lstStyle/>
          <a:p>
            <a:r>
              <a:rPr lang="pt-BR" b="0" dirty="0">
                <a:latin typeface="Calibri" panose="020F0502020204030204" pitchFamily="34" charset="0"/>
              </a:rPr>
              <a:t>Classes: {n&lt;0}, {0&lt;= n &lt;20}, {20 &lt;= n &lt; 200}, {n &gt;= 200}</a:t>
            </a:r>
            <a:endParaRPr lang="en-CA" dirty="0"/>
          </a:p>
        </p:txBody>
      </p:sp>
    </p:spTree>
    <p:extLst>
      <p:ext uri="{BB962C8B-B14F-4D97-AF65-F5344CB8AC3E}">
        <p14:creationId xmlns:p14="http://schemas.microsoft.com/office/powerpoint/2010/main" val="232191489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White Box</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13</a:t>
            </a:fld>
            <a:endParaRPr lang="en-US" altLang="ja-JP"/>
          </a:p>
        </p:txBody>
      </p:sp>
      <p:sp>
        <p:nvSpPr>
          <p:cNvPr id="6" name="Rectangle 5"/>
          <p:cNvSpPr/>
          <p:nvPr/>
        </p:nvSpPr>
        <p:spPr>
          <a:xfrm>
            <a:off x="1153725" y="1628800"/>
            <a:ext cx="3168352" cy="1569660"/>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CA" b="0" dirty="0">
                <a:latin typeface="AmericanTypewriter"/>
              </a:rPr>
              <a:t>1. if x &gt; y then</a:t>
            </a:r>
          </a:p>
          <a:p>
            <a:r>
              <a:rPr lang="en-CA" b="0" dirty="0">
                <a:latin typeface="AmericanTypewriter"/>
              </a:rPr>
              <a:t>2. Max := x;</a:t>
            </a:r>
          </a:p>
          <a:p>
            <a:r>
              <a:rPr lang="en-CA" b="0" dirty="0">
                <a:latin typeface="AmericanTypewriter"/>
              </a:rPr>
              <a:t>3. else</a:t>
            </a:r>
          </a:p>
          <a:p>
            <a:r>
              <a:rPr lang="en-CA" b="0" dirty="0">
                <a:latin typeface="AmericanTypewriter"/>
              </a:rPr>
              <a:t>4. Max :=x ;   // BUG!</a:t>
            </a:r>
            <a:endParaRPr lang="en-CA" dirty="0"/>
          </a:p>
        </p:txBody>
      </p:sp>
      <p:sp>
        <p:nvSpPr>
          <p:cNvPr id="7" name="Rectangle 6"/>
          <p:cNvSpPr/>
          <p:nvPr/>
        </p:nvSpPr>
        <p:spPr>
          <a:xfrm>
            <a:off x="4777680" y="1844824"/>
            <a:ext cx="2286000" cy="830997"/>
          </a:xfrm>
          <a:prstGeom prst="rect">
            <a:avLst/>
          </a:prstGeom>
        </p:spPr>
        <p:txBody>
          <a:bodyPr wrap="square">
            <a:spAutoFit/>
          </a:bodyPr>
          <a:lstStyle/>
          <a:p>
            <a:r>
              <a:rPr lang="en-CA" b="0" i="1" dirty="0">
                <a:solidFill>
                  <a:srgbClr val="FF0000"/>
                </a:solidFill>
                <a:latin typeface="Calibri-Italic"/>
              </a:rPr>
              <a:t>Class 1: x&gt;y</a:t>
            </a:r>
          </a:p>
          <a:p>
            <a:r>
              <a:rPr lang="en-CA" b="0" i="1" dirty="0">
                <a:solidFill>
                  <a:srgbClr val="FF0000"/>
                </a:solidFill>
                <a:latin typeface="Calibri-Italic"/>
              </a:rPr>
              <a:t>Class 2: x&lt;=y</a:t>
            </a:r>
            <a:endParaRPr lang="en-CA" dirty="0"/>
          </a:p>
        </p:txBody>
      </p:sp>
      <p:sp>
        <p:nvSpPr>
          <p:cNvPr id="8" name="Rectangle 7"/>
          <p:cNvSpPr/>
          <p:nvPr/>
        </p:nvSpPr>
        <p:spPr>
          <a:xfrm>
            <a:off x="817240" y="3261311"/>
            <a:ext cx="7931224" cy="2985433"/>
          </a:xfrm>
          <a:prstGeom prst="rect">
            <a:avLst/>
          </a:prstGeom>
        </p:spPr>
        <p:txBody>
          <a:bodyPr wrap="square">
            <a:spAutoFit/>
          </a:bodyPr>
          <a:lstStyle/>
          <a:p>
            <a:r>
              <a:rPr lang="en-CA" b="0" dirty="0">
                <a:solidFill>
                  <a:srgbClr val="000000"/>
                </a:solidFill>
                <a:latin typeface="Calibri" panose="020F0502020204030204" pitchFamily="34" charset="0"/>
              </a:rPr>
              <a:t>Test suite: {x=3, y=2} cannot detect the fault</a:t>
            </a:r>
          </a:p>
          <a:p>
            <a:r>
              <a:rPr lang="en-CA" b="0" dirty="0">
                <a:solidFill>
                  <a:srgbClr val="FF0000"/>
                </a:solidFill>
                <a:latin typeface="Calibri" panose="020F0502020204030204" pitchFamily="34" charset="0"/>
              </a:rPr>
              <a:t>Statement coverage = 2/4 (lines 1 and 2)</a:t>
            </a:r>
          </a:p>
          <a:p>
            <a:endParaRPr lang="en-CA" sz="1000" b="0" dirty="0">
              <a:solidFill>
                <a:srgbClr val="000000"/>
              </a:solidFill>
              <a:latin typeface="Calibri" panose="020F0502020204030204" pitchFamily="34" charset="0"/>
            </a:endParaRPr>
          </a:p>
          <a:p>
            <a:r>
              <a:rPr lang="en-CA" b="0" dirty="0">
                <a:solidFill>
                  <a:srgbClr val="000000"/>
                </a:solidFill>
                <a:latin typeface="Calibri" panose="020F0502020204030204" pitchFamily="34" charset="0"/>
              </a:rPr>
              <a:t>Test suite: {x=3, y=2} {x=4, y=3} {x=5, y=1} is </a:t>
            </a:r>
            <a:r>
              <a:rPr lang="en-CA" b="0" dirty="0">
                <a:solidFill>
                  <a:srgbClr val="000000"/>
                </a:solidFill>
                <a:latin typeface="Calibri-Bold"/>
              </a:rPr>
              <a:t>larger</a:t>
            </a:r>
            <a:r>
              <a:rPr lang="en-CA" dirty="0">
                <a:solidFill>
                  <a:srgbClr val="000000"/>
                </a:solidFill>
                <a:latin typeface="Calibri-Bold"/>
              </a:rPr>
              <a:t> </a:t>
            </a:r>
            <a:r>
              <a:rPr lang="en-CA" b="0" dirty="0">
                <a:solidFill>
                  <a:srgbClr val="000000"/>
                </a:solidFill>
                <a:latin typeface="Calibri" panose="020F0502020204030204" pitchFamily="34" charset="0"/>
              </a:rPr>
              <a:t>but cannot detect the fault</a:t>
            </a:r>
          </a:p>
          <a:p>
            <a:r>
              <a:rPr lang="en-CA" b="0" dirty="0">
                <a:solidFill>
                  <a:srgbClr val="FF0000"/>
                </a:solidFill>
                <a:latin typeface="Calibri" panose="020F0502020204030204" pitchFamily="34" charset="0"/>
              </a:rPr>
              <a:t>Statement coverage = 2/4 (lines 1 and 2)</a:t>
            </a:r>
          </a:p>
          <a:p>
            <a:endParaRPr lang="en-CA" sz="1000" b="0" dirty="0">
              <a:solidFill>
                <a:srgbClr val="000000"/>
              </a:solidFill>
              <a:latin typeface="Calibri" panose="020F0502020204030204" pitchFamily="34" charset="0"/>
            </a:endParaRPr>
          </a:p>
          <a:p>
            <a:r>
              <a:rPr lang="en-CA" b="0" dirty="0">
                <a:solidFill>
                  <a:srgbClr val="000000"/>
                </a:solidFill>
                <a:latin typeface="Calibri" panose="020F0502020204030204" pitchFamily="34" charset="0"/>
              </a:rPr>
              <a:t>Test suite: {x=3, y=2} {x=2, y=3} can detect the fault</a:t>
            </a:r>
          </a:p>
          <a:p>
            <a:r>
              <a:rPr lang="en-CA" b="0" dirty="0">
                <a:solidFill>
                  <a:srgbClr val="FF0000"/>
                </a:solidFill>
                <a:latin typeface="Calibri" panose="020F0502020204030204" pitchFamily="34" charset="0"/>
              </a:rPr>
              <a:t>Statement coverage = 4/4 (all lines)</a:t>
            </a:r>
            <a:endParaRPr lang="en-CA" dirty="0"/>
          </a:p>
        </p:txBody>
      </p:sp>
    </p:spTree>
    <p:extLst>
      <p:ext uri="{BB962C8B-B14F-4D97-AF65-F5344CB8AC3E}">
        <p14:creationId xmlns:p14="http://schemas.microsoft.com/office/powerpoint/2010/main" val="431717037"/>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0D49F-BDAA-4777-B643-A4A56C06844A}"/>
              </a:ext>
            </a:extLst>
          </p:cNvPr>
          <p:cNvSpPr>
            <a:spLocks noGrp="1"/>
          </p:cNvSpPr>
          <p:nvPr>
            <p:ph type="title"/>
          </p:nvPr>
        </p:nvSpPr>
        <p:spPr/>
        <p:txBody>
          <a:bodyPr/>
          <a:lstStyle/>
          <a:p>
            <a:r>
              <a:rPr lang="en-CA" dirty="0"/>
              <a:t>Black vs. White Box Testing</a:t>
            </a:r>
            <a:endParaRPr lang="en-US" dirty="0"/>
          </a:p>
        </p:txBody>
      </p:sp>
      <p:sp>
        <p:nvSpPr>
          <p:cNvPr id="4" name="Footer Placeholder 3">
            <a:extLst>
              <a:ext uri="{FF2B5EF4-FFF2-40B4-BE49-F238E27FC236}">
                <a16:creationId xmlns:a16="http://schemas.microsoft.com/office/drawing/2014/main" id="{555095CB-DBD8-44ED-8FBE-F014944780AA}"/>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42BEE52C-A4ED-4B63-B000-A395D45F1A8D}"/>
              </a:ext>
            </a:extLst>
          </p:cNvPr>
          <p:cNvSpPr>
            <a:spLocks noGrp="1"/>
          </p:cNvSpPr>
          <p:nvPr>
            <p:ph type="sldNum" sz="quarter" idx="12"/>
          </p:nvPr>
        </p:nvSpPr>
        <p:spPr/>
        <p:txBody>
          <a:bodyPr/>
          <a:lstStyle/>
          <a:p>
            <a:fld id="{E0C33045-984B-4F44-A077-3B45BEEE9467}" type="slidenum">
              <a:rPr lang="ja-JP" altLang="en-US" smtClean="0"/>
              <a:pPr/>
              <a:t>14</a:t>
            </a:fld>
            <a:endParaRPr lang="en-US" altLang="ja-JP"/>
          </a:p>
        </p:txBody>
      </p:sp>
      <p:pic>
        <p:nvPicPr>
          <p:cNvPr id="6" name="Picture 5">
            <a:extLst>
              <a:ext uri="{FF2B5EF4-FFF2-40B4-BE49-F238E27FC236}">
                <a16:creationId xmlns:a16="http://schemas.microsoft.com/office/drawing/2014/main" id="{056D14C6-BAC2-4889-B377-EA74FC46721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568" y="1698773"/>
            <a:ext cx="3798614" cy="4429829"/>
          </a:xfrm>
          <a:prstGeom prst="rect">
            <a:avLst/>
          </a:prstGeom>
        </p:spPr>
      </p:pic>
      <p:pic>
        <p:nvPicPr>
          <p:cNvPr id="7" name="Picture 6">
            <a:extLst>
              <a:ext uri="{FF2B5EF4-FFF2-40B4-BE49-F238E27FC236}">
                <a16:creationId xmlns:a16="http://schemas.microsoft.com/office/drawing/2014/main" id="{94FA43CA-FA72-4667-AF83-A2A93C80BE9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88024" y="1700808"/>
            <a:ext cx="3599562" cy="4424663"/>
          </a:xfrm>
          <a:prstGeom prst="rect">
            <a:avLst/>
          </a:prstGeom>
        </p:spPr>
      </p:pic>
    </p:spTree>
    <p:extLst>
      <p:ext uri="{BB962C8B-B14F-4D97-AF65-F5344CB8AC3E}">
        <p14:creationId xmlns:p14="http://schemas.microsoft.com/office/powerpoint/2010/main" val="2697754234"/>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97AD-0C51-4E63-AAF9-874FAE7D33BD}"/>
              </a:ext>
            </a:extLst>
          </p:cNvPr>
          <p:cNvSpPr>
            <a:spLocks noGrp="1"/>
          </p:cNvSpPr>
          <p:nvPr>
            <p:ph type="title"/>
          </p:nvPr>
        </p:nvSpPr>
        <p:spPr/>
        <p:txBody>
          <a:bodyPr/>
          <a:lstStyle/>
          <a:p>
            <a:r>
              <a:rPr lang="en-CA" dirty="0"/>
              <a:t>Black vs. White Box Testing</a:t>
            </a:r>
            <a:endParaRPr lang="en-US" dirty="0"/>
          </a:p>
        </p:txBody>
      </p:sp>
      <p:sp>
        <p:nvSpPr>
          <p:cNvPr id="4" name="Footer Placeholder 3">
            <a:extLst>
              <a:ext uri="{FF2B5EF4-FFF2-40B4-BE49-F238E27FC236}">
                <a16:creationId xmlns:a16="http://schemas.microsoft.com/office/drawing/2014/main" id="{33D388E4-D953-4570-A19A-61D1FB584760}"/>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7C21B94B-B59A-482C-9BB6-078F8EE155E9}"/>
              </a:ext>
            </a:extLst>
          </p:cNvPr>
          <p:cNvSpPr>
            <a:spLocks noGrp="1"/>
          </p:cNvSpPr>
          <p:nvPr>
            <p:ph type="sldNum" sz="quarter" idx="12"/>
          </p:nvPr>
        </p:nvSpPr>
        <p:spPr/>
        <p:txBody>
          <a:bodyPr/>
          <a:lstStyle/>
          <a:p>
            <a:fld id="{E0C33045-984B-4F44-A077-3B45BEEE9467}" type="slidenum">
              <a:rPr lang="ja-JP" altLang="en-US" smtClean="0"/>
              <a:pPr/>
              <a:t>15</a:t>
            </a:fld>
            <a:endParaRPr lang="en-US" altLang="ja-JP"/>
          </a:p>
        </p:txBody>
      </p:sp>
      <p:pic>
        <p:nvPicPr>
          <p:cNvPr id="6" name="Picture 5">
            <a:extLst>
              <a:ext uri="{FF2B5EF4-FFF2-40B4-BE49-F238E27FC236}">
                <a16:creationId xmlns:a16="http://schemas.microsoft.com/office/drawing/2014/main" id="{D5C03CF4-34D3-435B-B3A5-36C6BD8606A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27584" y="1844824"/>
            <a:ext cx="7668344" cy="4042833"/>
          </a:xfrm>
          <a:prstGeom prst="rect">
            <a:avLst/>
          </a:prstGeom>
        </p:spPr>
      </p:pic>
    </p:spTree>
    <p:extLst>
      <p:ext uri="{BB962C8B-B14F-4D97-AF65-F5344CB8AC3E}">
        <p14:creationId xmlns:p14="http://schemas.microsoft.com/office/powerpoint/2010/main" val="2278354455"/>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ja-JP" altLang="en-US"/>
              <a:t>far@ucalgary.ca</a:t>
            </a:r>
            <a:endParaRPr lang="en-US" altLang="ja-JP"/>
          </a:p>
        </p:txBody>
      </p:sp>
      <p:sp>
        <p:nvSpPr>
          <p:cNvPr id="3" name="Slide Number Placeholder 2"/>
          <p:cNvSpPr>
            <a:spLocks noGrp="1"/>
          </p:cNvSpPr>
          <p:nvPr>
            <p:ph type="sldNum" sz="quarter" idx="4"/>
          </p:nvPr>
        </p:nvSpPr>
        <p:spPr/>
        <p:txBody>
          <a:bodyPr/>
          <a:lstStyle/>
          <a:p>
            <a:fld id="{11476637-B788-40C1-B031-FB8B2F2D7A5F}" type="slidenum">
              <a:rPr lang="ja-JP" altLang="en-US" smtClean="0"/>
              <a:pPr/>
              <a:t>16</a:t>
            </a:fld>
            <a:endParaRPr lang="en-US" altLang="ja-JP" dirty="0"/>
          </a:p>
        </p:txBody>
      </p:sp>
      <p:sp>
        <p:nvSpPr>
          <p:cNvPr id="4" name="Subtitle 3"/>
          <p:cNvSpPr>
            <a:spLocks noGrp="1"/>
          </p:cNvSpPr>
          <p:nvPr>
            <p:ph type="subTitle" idx="1"/>
          </p:nvPr>
        </p:nvSpPr>
        <p:spPr/>
        <p:txBody>
          <a:bodyPr/>
          <a:lstStyle/>
          <a:p>
            <a:r>
              <a:rPr lang="en-US" dirty="0"/>
              <a:t>Unit Testing</a:t>
            </a:r>
            <a:endParaRPr lang="en-CA" dirty="0"/>
          </a:p>
        </p:txBody>
      </p:sp>
      <p:sp>
        <p:nvSpPr>
          <p:cNvPr id="5" name="Title 4"/>
          <p:cNvSpPr>
            <a:spLocks noGrp="1"/>
          </p:cNvSpPr>
          <p:nvPr>
            <p:ph type="ctrTitle"/>
          </p:nvPr>
        </p:nvSpPr>
        <p:spPr/>
        <p:txBody>
          <a:bodyPr/>
          <a:lstStyle/>
          <a:p>
            <a:r>
              <a:rPr lang="en-US" dirty="0"/>
              <a:t>Section 2</a:t>
            </a:r>
            <a:endParaRPr lang="en-CA"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spTree>
    <p:extLst>
      <p:ext uri="{BB962C8B-B14F-4D97-AF65-F5344CB8AC3E}">
        <p14:creationId xmlns:p14="http://schemas.microsoft.com/office/powerpoint/2010/main" val="1440673108"/>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855A1-0F9B-4BB1-93CD-F7ECA2BF2A3A}"/>
              </a:ext>
            </a:extLst>
          </p:cNvPr>
          <p:cNvSpPr>
            <a:spLocks noGrp="1"/>
          </p:cNvSpPr>
          <p:nvPr>
            <p:ph type="title"/>
          </p:nvPr>
        </p:nvSpPr>
        <p:spPr/>
        <p:txBody>
          <a:bodyPr/>
          <a:lstStyle/>
          <a:p>
            <a:r>
              <a:rPr lang="en-US" dirty="0"/>
              <a:t>Unit Testing Scenario</a:t>
            </a:r>
          </a:p>
        </p:txBody>
      </p:sp>
      <p:sp>
        <p:nvSpPr>
          <p:cNvPr id="3" name="Content Placeholder 2">
            <a:extLst>
              <a:ext uri="{FF2B5EF4-FFF2-40B4-BE49-F238E27FC236}">
                <a16:creationId xmlns:a16="http://schemas.microsoft.com/office/drawing/2014/main" id="{C50EBED1-B73A-4588-A994-A4F1577D6FCC}"/>
              </a:ext>
            </a:extLst>
          </p:cNvPr>
          <p:cNvSpPr>
            <a:spLocks noGrp="1"/>
          </p:cNvSpPr>
          <p:nvPr>
            <p:ph idx="1"/>
          </p:nvPr>
        </p:nvSpPr>
        <p:spPr>
          <a:xfrm>
            <a:off x="900113" y="1560513"/>
            <a:ext cx="8001000" cy="2516559"/>
          </a:xfrm>
        </p:spPr>
        <p:txBody>
          <a:bodyPr/>
          <a:lstStyle/>
          <a:p>
            <a:r>
              <a:rPr lang="en-US" sz="2800" dirty="0"/>
              <a:t>Grab the code you want to test (SUT), </a:t>
            </a:r>
          </a:p>
          <a:p>
            <a:pPr lvl="1"/>
            <a:r>
              <a:rPr lang="en-US" sz="2400" dirty="0"/>
              <a:t>e.g. add(</a:t>
            </a:r>
            <a:r>
              <a:rPr lang="en-US" sz="2400" dirty="0" err="1"/>
              <a:t>x,y</a:t>
            </a:r>
            <a:r>
              <a:rPr lang="en-US" sz="2400" dirty="0"/>
              <a:t>)</a:t>
            </a:r>
          </a:p>
          <a:p>
            <a:r>
              <a:rPr lang="en-US" sz="2800" dirty="0"/>
              <a:t>Write a program that calls SUT and executes it with the setup value of its arguments and spits out the execution result, </a:t>
            </a:r>
          </a:p>
          <a:p>
            <a:pPr lvl="1"/>
            <a:r>
              <a:rPr lang="en-US" sz="2400" dirty="0"/>
              <a:t>e.g., x=2 and y=3, result=5</a:t>
            </a:r>
          </a:p>
          <a:p>
            <a:r>
              <a:rPr lang="en-US" sz="2800" dirty="0"/>
              <a:t>Check if the result meets the expected result or not</a:t>
            </a:r>
          </a:p>
        </p:txBody>
      </p:sp>
      <p:sp>
        <p:nvSpPr>
          <p:cNvPr id="4" name="Footer Placeholder 3">
            <a:extLst>
              <a:ext uri="{FF2B5EF4-FFF2-40B4-BE49-F238E27FC236}">
                <a16:creationId xmlns:a16="http://schemas.microsoft.com/office/drawing/2014/main" id="{9E16D31A-BDC1-47D9-A6FE-B1AD7309E9A5}"/>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72B5EE20-0586-46E8-8C5B-11D2373FE232}"/>
              </a:ext>
            </a:extLst>
          </p:cNvPr>
          <p:cNvSpPr>
            <a:spLocks noGrp="1"/>
          </p:cNvSpPr>
          <p:nvPr>
            <p:ph type="sldNum" sz="quarter" idx="12"/>
          </p:nvPr>
        </p:nvSpPr>
        <p:spPr/>
        <p:txBody>
          <a:bodyPr/>
          <a:lstStyle/>
          <a:p>
            <a:fld id="{E0C33045-984B-4F44-A077-3B45BEEE9467}" type="slidenum">
              <a:rPr lang="ja-JP" altLang="en-US" smtClean="0"/>
              <a:pPr/>
              <a:t>17</a:t>
            </a:fld>
            <a:endParaRPr lang="en-US" altLang="ja-JP"/>
          </a:p>
        </p:txBody>
      </p:sp>
      <p:sp>
        <p:nvSpPr>
          <p:cNvPr id="6" name="TextBox 5">
            <a:extLst>
              <a:ext uri="{FF2B5EF4-FFF2-40B4-BE49-F238E27FC236}">
                <a16:creationId xmlns:a16="http://schemas.microsoft.com/office/drawing/2014/main" id="{0CB3D85B-1658-44C9-A25F-99A7AA4624FA}"/>
              </a:ext>
            </a:extLst>
          </p:cNvPr>
          <p:cNvSpPr txBox="1"/>
          <p:nvPr/>
        </p:nvSpPr>
        <p:spPr>
          <a:xfrm>
            <a:off x="2267744" y="4869160"/>
            <a:ext cx="5544616" cy="707886"/>
          </a:xfrm>
          <a:prstGeom prst="rect">
            <a:avLst/>
          </a:prstGeom>
          <a:noFill/>
        </p:spPr>
        <p:txBody>
          <a:bodyPr wrap="square" rtlCol="0">
            <a:spAutoFit/>
          </a:bodyPr>
          <a:lstStyle/>
          <a:p>
            <a:r>
              <a:rPr lang="en-US" sz="2000" dirty="0">
                <a:solidFill>
                  <a:srgbClr val="FF0000"/>
                </a:solidFill>
              </a:rPr>
              <a:t>How realistic is this scenario?</a:t>
            </a:r>
          </a:p>
          <a:p>
            <a:r>
              <a:rPr lang="en-US" sz="2000" dirty="0">
                <a:solidFill>
                  <a:srgbClr val="FF0000"/>
                </a:solidFill>
              </a:rPr>
              <a:t>What difficulties it may cause?</a:t>
            </a:r>
          </a:p>
        </p:txBody>
      </p:sp>
      <p:sp>
        <p:nvSpPr>
          <p:cNvPr id="7" name="TextBox 6">
            <a:extLst>
              <a:ext uri="{FF2B5EF4-FFF2-40B4-BE49-F238E27FC236}">
                <a16:creationId xmlns:a16="http://schemas.microsoft.com/office/drawing/2014/main" id="{FC29CE7F-F2DD-4176-991C-3E3CC201A46D}"/>
              </a:ext>
            </a:extLst>
          </p:cNvPr>
          <p:cNvSpPr txBox="1"/>
          <p:nvPr/>
        </p:nvSpPr>
        <p:spPr>
          <a:xfrm>
            <a:off x="2267744" y="5661248"/>
            <a:ext cx="5544616" cy="400110"/>
          </a:xfrm>
          <a:prstGeom prst="rect">
            <a:avLst/>
          </a:prstGeom>
          <a:noFill/>
        </p:spPr>
        <p:txBody>
          <a:bodyPr wrap="square" rtlCol="0">
            <a:spAutoFit/>
          </a:bodyPr>
          <a:lstStyle/>
          <a:p>
            <a:r>
              <a:rPr lang="en-US" sz="2000" dirty="0">
                <a:solidFill>
                  <a:schemeClr val="accent1">
                    <a:lumMod val="50000"/>
                  </a:schemeClr>
                </a:solidFill>
              </a:rPr>
              <a:t>How to automate this scenario?</a:t>
            </a:r>
          </a:p>
        </p:txBody>
      </p:sp>
    </p:spTree>
    <p:extLst>
      <p:ext uri="{BB962C8B-B14F-4D97-AF65-F5344CB8AC3E}">
        <p14:creationId xmlns:p14="http://schemas.microsoft.com/office/powerpoint/2010/main" val="16127708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endParaRPr lang="en-CA" dirty="0"/>
          </a:p>
        </p:txBody>
      </p:sp>
      <p:sp>
        <p:nvSpPr>
          <p:cNvPr id="3" name="Content Placeholder 2"/>
          <p:cNvSpPr>
            <a:spLocks noGrp="1"/>
          </p:cNvSpPr>
          <p:nvPr>
            <p:ph idx="1"/>
          </p:nvPr>
        </p:nvSpPr>
        <p:spPr/>
        <p:txBody>
          <a:bodyPr/>
          <a:lstStyle/>
          <a:p>
            <a:r>
              <a:rPr lang="en-CA" sz="2800" b="1" dirty="0">
                <a:solidFill>
                  <a:srgbClr val="008000"/>
                </a:solidFill>
              </a:rPr>
              <a:t>Scope:</a:t>
            </a:r>
            <a:r>
              <a:rPr lang="en-CA" sz="2800" dirty="0">
                <a:solidFill>
                  <a:srgbClr val="008000"/>
                </a:solidFill>
              </a:rPr>
              <a:t> </a:t>
            </a:r>
            <a:r>
              <a:rPr lang="en-CA" sz="2800" dirty="0"/>
              <a:t>Ensure that each unit (i.e. </a:t>
            </a:r>
            <a:r>
              <a:rPr lang="en-CA" sz="2800" b="1" dirty="0"/>
              <a:t>class</a:t>
            </a:r>
            <a:r>
              <a:rPr lang="en-CA" sz="2800" dirty="0"/>
              <a:t>, subsystem) has been implemented correctly</a:t>
            </a:r>
          </a:p>
          <a:p>
            <a:pPr lvl="1"/>
            <a:r>
              <a:rPr lang="en-CA" sz="2400" dirty="0"/>
              <a:t>Looking for faults in a subsystem in isolation</a:t>
            </a:r>
          </a:p>
          <a:p>
            <a:pPr lvl="1"/>
            <a:r>
              <a:rPr lang="en-CA" sz="2400" dirty="0"/>
              <a:t>Generally a “subsystem” means a particular class or object</a:t>
            </a:r>
          </a:p>
          <a:p>
            <a:r>
              <a:rPr lang="en-CA" sz="2800" b="1" dirty="0">
                <a:solidFill>
                  <a:srgbClr val="008000"/>
                </a:solidFill>
              </a:rPr>
              <a:t>Method:</a:t>
            </a:r>
          </a:p>
          <a:p>
            <a:pPr lvl="1"/>
            <a:r>
              <a:rPr lang="en-CA" sz="2400" dirty="0"/>
              <a:t>For a given class </a:t>
            </a:r>
            <a:r>
              <a:rPr lang="en-CA" sz="2400" dirty="0">
                <a:latin typeface="Calibri" panose="020F0502020204030204" pitchFamily="34" charset="0"/>
                <a:cs typeface="Calibri" panose="020F0502020204030204" pitchFamily="34" charset="0"/>
              </a:rPr>
              <a:t>Foo</a:t>
            </a:r>
            <a:r>
              <a:rPr lang="en-CA" sz="2400" dirty="0"/>
              <a:t>, create another class </a:t>
            </a:r>
            <a:r>
              <a:rPr lang="en-CA" sz="2400" dirty="0" err="1">
                <a:latin typeface="Calibri" panose="020F0502020204030204" pitchFamily="34" charset="0"/>
                <a:cs typeface="Calibri" panose="020F0502020204030204" pitchFamily="34" charset="0"/>
              </a:rPr>
              <a:t>FooTest</a:t>
            </a:r>
            <a:r>
              <a:rPr lang="en-CA" sz="2400" dirty="0"/>
              <a:t> to test it, containing various "test case" methods to run</a:t>
            </a:r>
          </a:p>
          <a:p>
            <a:pPr lvl="1"/>
            <a:r>
              <a:rPr lang="en-CA" sz="2400" dirty="0"/>
              <a:t>Each method looks for particular results and passes / fails</a:t>
            </a:r>
          </a:p>
          <a:p>
            <a:r>
              <a:rPr lang="en-CA" sz="2800" dirty="0"/>
              <a:t>Often based on </a:t>
            </a:r>
            <a:r>
              <a:rPr lang="en-CA" sz="2800" b="1" dirty="0"/>
              <a:t>white-box </a:t>
            </a:r>
            <a:r>
              <a:rPr lang="en-CA" sz="2800" dirty="0"/>
              <a:t>testing</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18</a:t>
            </a:fld>
            <a:endParaRPr lang="en-US" altLang="ja-JP"/>
          </a:p>
        </p:txBody>
      </p:sp>
    </p:spTree>
    <p:extLst>
      <p:ext uri="{BB962C8B-B14F-4D97-AF65-F5344CB8AC3E}">
        <p14:creationId xmlns:p14="http://schemas.microsoft.com/office/powerpoint/2010/main" val="3318637501"/>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 Testing: Characteristics</a:t>
            </a:r>
          </a:p>
        </p:txBody>
      </p:sp>
      <p:sp>
        <p:nvSpPr>
          <p:cNvPr id="3" name="Content Placeholder 2"/>
          <p:cNvSpPr>
            <a:spLocks noGrp="1"/>
          </p:cNvSpPr>
          <p:nvPr>
            <p:ph idx="1"/>
          </p:nvPr>
        </p:nvSpPr>
        <p:spPr/>
        <p:txBody>
          <a:bodyPr/>
          <a:lstStyle/>
          <a:p>
            <a:r>
              <a:rPr lang="en-CA" sz="2400" dirty="0"/>
              <a:t>A unit test must only test </a:t>
            </a:r>
            <a:r>
              <a:rPr lang="en-CA" sz="2400" b="1" dirty="0"/>
              <a:t>one specific unit of functionality </a:t>
            </a:r>
            <a:r>
              <a:rPr lang="en-CA" sz="2400" dirty="0"/>
              <a:t>(e.g. </a:t>
            </a:r>
            <a:r>
              <a:rPr lang="en-CA" sz="2400" b="1" dirty="0"/>
              <a:t>class </a:t>
            </a:r>
            <a:r>
              <a:rPr lang="en-CA" sz="2400" dirty="0"/>
              <a:t>or</a:t>
            </a:r>
            <a:r>
              <a:rPr lang="en-CA" sz="2400" b="1" dirty="0"/>
              <a:t> method</a:t>
            </a:r>
            <a:r>
              <a:rPr lang="en-CA" sz="2400" dirty="0"/>
              <a:t>)</a:t>
            </a:r>
          </a:p>
          <a:p>
            <a:r>
              <a:rPr lang="en-CA" sz="2400" dirty="0"/>
              <a:t>It is </a:t>
            </a:r>
            <a:r>
              <a:rPr lang="en-CA" sz="2400" b="1" dirty="0"/>
              <a:t>fast</a:t>
            </a:r>
          </a:p>
          <a:p>
            <a:pPr lvl="1"/>
            <a:r>
              <a:rPr lang="en-CA" sz="2000" dirty="0"/>
              <a:t>10-minute build</a:t>
            </a:r>
          </a:p>
          <a:p>
            <a:r>
              <a:rPr lang="en-CA" sz="2400" dirty="0"/>
              <a:t>It does not access a </a:t>
            </a:r>
            <a:r>
              <a:rPr lang="en-CA" sz="2400" b="1" dirty="0"/>
              <a:t>database </a:t>
            </a:r>
            <a:r>
              <a:rPr lang="en-CA" sz="2400" dirty="0"/>
              <a:t>or </a:t>
            </a:r>
            <a:r>
              <a:rPr lang="en-CA" sz="2400" b="1" dirty="0"/>
              <a:t>the file system</a:t>
            </a:r>
          </a:p>
          <a:p>
            <a:r>
              <a:rPr lang="en-CA" sz="2400" dirty="0"/>
              <a:t>It does not communicate via a </a:t>
            </a:r>
            <a:r>
              <a:rPr lang="en-CA" sz="2400" b="1" dirty="0"/>
              <a:t>network</a:t>
            </a:r>
          </a:p>
          <a:p>
            <a:r>
              <a:rPr lang="en-CA" sz="2400" dirty="0"/>
              <a:t>It does not require any </a:t>
            </a:r>
            <a:r>
              <a:rPr lang="en-CA" sz="2400" b="1" dirty="0"/>
              <a:t>special setup </a:t>
            </a:r>
            <a:r>
              <a:rPr lang="en-CA" sz="2400" dirty="0"/>
              <a:t>to the system environment such as modifying a configuration file</a:t>
            </a:r>
          </a:p>
          <a:p>
            <a:r>
              <a:rPr lang="en-CA" sz="2400" dirty="0"/>
              <a:t>It leaves the system and the system environment in </a:t>
            </a:r>
            <a:r>
              <a:rPr lang="en-CA" sz="2400" b="1" dirty="0"/>
              <a:t>the same state </a:t>
            </a:r>
            <a:r>
              <a:rPr lang="en-CA" sz="2400" dirty="0"/>
              <a:t>that it had </a:t>
            </a:r>
            <a:r>
              <a:rPr lang="en-CA" sz="2400" b="1" dirty="0"/>
              <a:t>prior to the test</a:t>
            </a:r>
          </a:p>
          <a:p>
            <a:r>
              <a:rPr lang="en-US" sz="2400" dirty="0"/>
              <a:t>Focus on </a:t>
            </a:r>
            <a:r>
              <a:rPr lang="en-US" sz="2400" b="1" dirty="0"/>
              <a:t>developed components </a:t>
            </a:r>
            <a:r>
              <a:rPr lang="en-US" sz="2400" dirty="0"/>
              <a:t>only</a:t>
            </a:r>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19</a:t>
            </a:fld>
            <a:endParaRPr lang="en-US" altLang="ja-JP"/>
          </a:p>
        </p:txBody>
      </p:sp>
    </p:spTree>
    <p:extLst>
      <p:ext uri="{BB962C8B-B14F-4D97-AF65-F5344CB8AC3E}">
        <p14:creationId xmlns:p14="http://schemas.microsoft.com/office/powerpoint/2010/main" val="3925997606"/>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F1B5-F861-4DCE-A7E9-59AA17FB433F}"/>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4C5768D1-9CA1-4218-9354-3F29501E6521}"/>
              </a:ext>
            </a:extLst>
          </p:cNvPr>
          <p:cNvSpPr>
            <a:spLocks noGrp="1"/>
          </p:cNvSpPr>
          <p:nvPr>
            <p:ph idx="1"/>
          </p:nvPr>
        </p:nvSpPr>
        <p:spPr/>
        <p:txBody>
          <a:bodyPr/>
          <a:lstStyle/>
          <a:p>
            <a:r>
              <a:rPr lang="en-CA" dirty="0"/>
              <a:t>Introduction to criteria-based test design</a:t>
            </a:r>
          </a:p>
          <a:p>
            <a:r>
              <a:rPr lang="en-US" dirty="0"/>
              <a:t>Unit testing</a:t>
            </a:r>
          </a:p>
          <a:p>
            <a:r>
              <a:rPr lang="en-US" dirty="0"/>
              <a:t>Automated test execution</a:t>
            </a:r>
          </a:p>
          <a:p>
            <a:pPr lvl="1"/>
            <a:r>
              <a:rPr lang="en-US" dirty="0"/>
              <a:t>JUnit</a:t>
            </a:r>
          </a:p>
          <a:p>
            <a:r>
              <a:rPr lang="en-US" dirty="0"/>
              <a:t>Dependencies</a:t>
            </a:r>
          </a:p>
          <a:p>
            <a:pPr lvl="1"/>
            <a:r>
              <a:rPr lang="en-US" dirty="0"/>
              <a:t>Stubbing – mocking</a:t>
            </a:r>
          </a:p>
        </p:txBody>
      </p:sp>
      <p:sp>
        <p:nvSpPr>
          <p:cNvPr id="4" name="Footer Placeholder 3">
            <a:extLst>
              <a:ext uri="{FF2B5EF4-FFF2-40B4-BE49-F238E27FC236}">
                <a16:creationId xmlns:a16="http://schemas.microsoft.com/office/drawing/2014/main" id="{6D9193DE-F4AB-4953-965F-3BB1FCEB9ED8}"/>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9DDAA2B7-2DF5-4C90-BEAB-5A1F69192367}"/>
              </a:ext>
            </a:extLst>
          </p:cNvPr>
          <p:cNvSpPr>
            <a:spLocks noGrp="1"/>
          </p:cNvSpPr>
          <p:nvPr>
            <p:ph type="sldNum" sz="quarter" idx="12"/>
          </p:nvPr>
        </p:nvSpPr>
        <p:spPr/>
        <p:txBody>
          <a:bodyPr/>
          <a:lstStyle/>
          <a:p>
            <a:fld id="{E0C33045-984B-4F44-A077-3B45BEEE9467}" type="slidenum">
              <a:rPr lang="ja-JP" altLang="en-US" smtClean="0"/>
              <a:pPr/>
              <a:t>2</a:t>
            </a:fld>
            <a:endParaRPr lang="en-US" altLang="ja-JP"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83497" y="4614885"/>
            <a:ext cx="3503303" cy="1500198"/>
          </a:xfrm>
          <a:prstGeom prst="rect">
            <a:avLst/>
          </a:prstGeom>
          <a:noFill/>
          <a:ln w="9525">
            <a:noFill/>
            <a:miter lim="800000"/>
            <a:headEnd/>
            <a:tailEnd/>
          </a:ln>
        </p:spPr>
      </p:pic>
    </p:spTree>
    <p:extLst>
      <p:ext uri="{BB962C8B-B14F-4D97-AF65-F5344CB8AC3E}">
        <p14:creationId xmlns:p14="http://schemas.microsoft.com/office/powerpoint/2010/main" val="341646035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 Testing: What to Test?</a:t>
            </a:r>
          </a:p>
        </p:txBody>
      </p:sp>
      <p:sp>
        <p:nvSpPr>
          <p:cNvPr id="3" name="Content Placeholder 2"/>
          <p:cNvSpPr>
            <a:spLocks noGrp="1"/>
          </p:cNvSpPr>
          <p:nvPr>
            <p:ph idx="1"/>
          </p:nvPr>
        </p:nvSpPr>
        <p:spPr>
          <a:xfrm>
            <a:off x="900113" y="1560513"/>
            <a:ext cx="4245371" cy="4532312"/>
          </a:xfrm>
        </p:spPr>
        <p:txBody>
          <a:bodyPr/>
          <a:lstStyle/>
          <a:p>
            <a:r>
              <a:rPr lang="en-CA" sz="2400" dirty="0"/>
              <a:t>One sample from each equivalent class of input data</a:t>
            </a:r>
          </a:p>
          <a:p>
            <a:pPr lvl="1"/>
            <a:r>
              <a:rPr lang="en-CA" sz="2000" dirty="0"/>
              <a:t>Works for both white box and black box tests </a:t>
            </a:r>
          </a:p>
          <a:p>
            <a:r>
              <a:rPr lang="en-CA" sz="2400" dirty="0"/>
              <a:t>Invalid data</a:t>
            </a:r>
          </a:p>
          <a:p>
            <a:pPr lvl="1"/>
            <a:r>
              <a:rPr lang="en-CA" sz="2000" dirty="0"/>
              <a:t>Null, missing, empty, ...</a:t>
            </a:r>
          </a:p>
          <a:p>
            <a:r>
              <a:rPr lang="en-CA" sz="2400" dirty="0"/>
              <a:t>Boundaries</a:t>
            </a:r>
          </a:p>
          <a:p>
            <a:pPr lvl="1"/>
            <a:r>
              <a:rPr lang="en-CA" sz="2000" dirty="0"/>
              <a:t>Valid Input data set: &lt;0, 1, 2, 3, 4, .... , 10&gt;</a:t>
            </a:r>
          </a:p>
          <a:p>
            <a:pPr lvl="1"/>
            <a:r>
              <a:rPr lang="en-CA" sz="2000" dirty="0"/>
              <a:t>Boundary analysis &lt;-1, 0, 1, 9, 10, 11&gt; One sample from each class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20</a:t>
            </a:fld>
            <a:endParaRPr lang="en-US" altLang="ja-JP"/>
          </a:p>
        </p:txBody>
      </p:sp>
      <p:sp>
        <p:nvSpPr>
          <p:cNvPr id="6" name="Rectangle 4"/>
          <p:cNvSpPr>
            <a:spLocks noChangeArrowheads="1"/>
          </p:cNvSpPr>
          <p:nvPr/>
        </p:nvSpPr>
        <p:spPr bwMode="auto">
          <a:xfrm>
            <a:off x="5145484" y="4467225"/>
            <a:ext cx="3541316" cy="762000"/>
          </a:xfrm>
          <a:prstGeom prst="rect">
            <a:avLst/>
          </a:prstGeom>
          <a:gradFill rotWithShape="1">
            <a:gsLst>
              <a:gs pos="0">
                <a:srgbClr val="FFFFFF"/>
              </a:gs>
              <a:gs pos="100000">
                <a:schemeClr val="accent2"/>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altLang="ja-JP" sz="2000"/>
              <a:t>OS, System software</a:t>
            </a:r>
          </a:p>
        </p:txBody>
      </p:sp>
      <p:sp>
        <p:nvSpPr>
          <p:cNvPr id="7" name="Rectangle 5"/>
          <p:cNvSpPr>
            <a:spLocks noChangeArrowheads="1"/>
          </p:cNvSpPr>
          <p:nvPr/>
        </p:nvSpPr>
        <p:spPr bwMode="auto">
          <a:xfrm>
            <a:off x="6882858" y="2819400"/>
            <a:ext cx="1792829" cy="1447800"/>
          </a:xfrm>
          <a:prstGeom prst="rect">
            <a:avLst/>
          </a:prstGeom>
          <a:gradFill rotWithShape="1">
            <a:gsLst>
              <a:gs pos="0">
                <a:srgbClr val="FFFFFF"/>
              </a:gs>
              <a:gs pos="100000">
                <a:srgbClr val="66CCFF"/>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CCFF"/>
            </a:extrusionClr>
          </a:sp3d>
        </p:spPr>
        <p:txBody>
          <a:bodyPr wrap="none" anchor="ctr">
            <a:flatTx/>
          </a:bodyPr>
          <a:lstStyle/>
          <a:p>
            <a:pPr algn="ctr"/>
            <a:r>
              <a:rPr lang="en-US" altLang="ja-JP" sz="2000"/>
              <a:t>Developed</a:t>
            </a:r>
          </a:p>
          <a:p>
            <a:pPr algn="ctr"/>
            <a:r>
              <a:rPr lang="en-US" altLang="ja-JP" sz="2000"/>
              <a:t>components</a:t>
            </a:r>
          </a:p>
        </p:txBody>
      </p:sp>
      <p:sp>
        <p:nvSpPr>
          <p:cNvPr id="8" name="Rectangle 6"/>
          <p:cNvSpPr>
            <a:spLocks noChangeArrowheads="1"/>
          </p:cNvSpPr>
          <p:nvPr/>
        </p:nvSpPr>
        <p:spPr bwMode="auto">
          <a:xfrm>
            <a:off x="5148064" y="2819400"/>
            <a:ext cx="1553146" cy="1447800"/>
          </a:xfrm>
          <a:prstGeom prst="rect">
            <a:avLst/>
          </a:prstGeom>
          <a:gradFill rotWithShape="1">
            <a:gsLst>
              <a:gs pos="0">
                <a:srgbClr val="FFFFFF"/>
              </a:gs>
              <a:gs pos="100000">
                <a:srgbClr val="FFDF57"/>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DF57"/>
            </a:extrusionClr>
          </a:sp3d>
        </p:spPr>
        <p:txBody>
          <a:bodyPr wrap="none" anchor="ctr">
            <a:flatTx/>
          </a:bodyPr>
          <a:lstStyle/>
          <a:p>
            <a:pPr algn="ctr"/>
            <a:r>
              <a:rPr lang="en-US" altLang="ja-JP" sz="2000"/>
              <a:t>Acquired</a:t>
            </a:r>
          </a:p>
          <a:p>
            <a:pPr algn="ctr"/>
            <a:r>
              <a:rPr lang="en-US" altLang="ja-JP" sz="2000"/>
              <a:t>components</a:t>
            </a:r>
          </a:p>
        </p:txBody>
      </p:sp>
      <p:sp>
        <p:nvSpPr>
          <p:cNvPr id="9" name="Rectangle 7"/>
          <p:cNvSpPr>
            <a:spLocks noChangeArrowheads="1"/>
          </p:cNvSpPr>
          <p:nvPr/>
        </p:nvSpPr>
        <p:spPr bwMode="auto">
          <a:xfrm>
            <a:off x="5145484" y="1844675"/>
            <a:ext cx="3541316" cy="762000"/>
          </a:xfrm>
          <a:prstGeom prst="rect">
            <a:avLst/>
          </a:prstGeom>
          <a:gradFill rotWithShape="1">
            <a:gsLst>
              <a:gs pos="0">
                <a:srgbClr val="FFFFFF"/>
              </a:gs>
              <a:gs pos="100000">
                <a:schemeClr val="accent2"/>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altLang="ja-JP" sz="2000" dirty="0"/>
              <a:t>Interface to other systems</a:t>
            </a:r>
          </a:p>
        </p:txBody>
      </p:sp>
      <p:sp>
        <p:nvSpPr>
          <p:cNvPr id="10" name="Rectangle 8"/>
          <p:cNvSpPr>
            <a:spLocks noChangeArrowheads="1"/>
          </p:cNvSpPr>
          <p:nvPr/>
        </p:nvSpPr>
        <p:spPr bwMode="auto">
          <a:xfrm>
            <a:off x="5151708" y="5403850"/>
            <a:ext cx="3560491" cy="762000"/>
          </a:xfrm>
          <a:prstGeom prst="rect">
            <a:avLst/>
          </a:prstGeom>
          <a:gradFill rotWithShape="1">
            <a:gsLst>
              <a:gs pos="0">
                <a:srgbClr val="FFFFFF"/>
              </a:gs>
              <a:gs pos="100000">
                <a:srgbClr val="669900"/>
              </a:gs>
            </a:gsLst>
            <a:path path="shape">
              <a:fillToRect l="50000" t="50000" r="50000" b="50000"/>
            </a:path>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9900"/>
            </a:extrusionClr>
          </a:sp3d>
        </p:spPr>
        <p:txBody>
          <a:bodyPr wrap="none" anchor="ctr">
            <a:flatTx/>
          </a:bodyPr>
          <a:lstStyle/>
          <a:p>
            <a:pPr algn="ctr"/>
            <a:r>
              <a:rPr lang="en-US" altLang="ja-JP" sz="2000"/>
              <a:t>Hardware</a:t>
            </a:r>
          </a:p>
        </p:txBody>
      </p:sp>
    </p:spTree>
    <p:extLst>
      <p:ext uri="{BB962C8B-B14F-4D97-AF65-F5344CB8AC3E}">
        <p14:creationId xmlns:p14="http://schemas.microsoft.com/office/powerpoint/2010/main" val="335754572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P spid="9" grpId="0" animBg="1" autoUpdateAnimBg="0"/>
      <p:bldP spid="10"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 Testing: When to Test?</a:t>
            </a:r>
          </a:p>
        </p:txBody>
      </p:sp>
      <p:sp>
        <p:nvSpPr>
          <p:cNvPr id="3" name="Content Placeholder 2"/>
          <p:cNvSpPr>
            <a:spLocks noGrp="1"/>
          </p:cNvSpPr>
          <p:nvPr>
            <p:ph idx="1"/>
          </p:nvPr>
        </p:nvSpPr>
        <p:spPr/>
        <p:txBody>
          <a:bodyPr/>
          <a:lstStyle/>
          <a:p>
            <a:r>
              <a:rPr lang="en-CA" dirty="0"/>
              <a:t>Waterfall</a:t>
            </a:r>
          </a:p>
          <a:p>
            <a:pPr lvl="1"/>
            <a:r>
              <a:rPr lang="en-CA" dirty="0"/>
              <a:t>Typically written </a:t>
            </a:r>
            <a:r>
              <a:rPr lang="en-CA" b="1" dirty="0"/>
              <a:t>as (or after) </a:t>
            </a:r>
            <a:r>
              <a:rPr lang="en-CA" dirty="0"/>
              <a:t>the system has been developed</a:t>
            </a:r>
          </a:p>
          <a:p>
            <a:r>
              <a:rPr lang="en-CA" dirty="0"/>
              <a:t>TDD/Agile</a:t>
            </a:r>
          </a:p>
          <a:p>
            <a:pPr lvl="1"/>
            <a:r>
              <a:rPr lang="en-CA" dirty="0"/>
              <a:t>Each unit test is written </a:t>
            </a:r>
            <a:r>
              <a:rPr lang="en-CA" b="1" dirty="0"/>
              <a:t>before </a:t>
            </a:r>
            <a:r>
              <a:rPr lang="en-CA" dirty="0"/>
              <a:t>or</a:t>
            </a:r>
            <a:r>
              <a:rPr lang="en-CA" b="1" dirty="0"/>
              <a:t> during </a:t>
            </a:r>
            <a:r>
              <a:rPr lang="en-CA" dirty="0"/>
              <a:t>the corresponding code being written</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21</a:t>
            </a:fld>
            <a:endParaRPr lang="en-US" altLang="ja-JP"/>
          </a:p>
        </p:txBody>
      </p:sp>
      <p:sp>
        <p:nvSpPr>
          <p:cNvPr id="6" name="Rectangle 5"/>
          <p:cNvSpPr/>
          <p:nvPr/>
        </p:nvSpPr>
        <p:spPr>
          <a:xfrm>
            <a:off x="827584" y="4974267"/>
            <a:ext cx="7776864"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CA" b="0" dirty="0">
                <a:solidFill>
                  <a:srgbClr val="FF0000"/>
                </a:solidFill>
              </a:rPr>
              <a:t>If you find it difficult to write unit tests, it is likely an indication of poor requirements, design or coding practices</a:t>
            </a:r>
          </a:p>
        </p:txBody>
      </p:sp>
    </p:spTree>
    <p:extLst>
      <p:ext uri="{BB962C8B-B14F-4D97-AF65-F5344CB8AC3E}">
        <p14:creationId xmlns:p14="http://schemas.microsoft.com/office/powerpoint/2010/main" val="2683817309"/>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ja-JP" altLang="en-US"/>
              <a:t>far@ucalgary.ca</a:t>
            </a:r>
            <a:endParaRPr lang="en-US" altLang="ja-JP"/>
          </a:p>
        </p:txBody>
      </p:sp>
      <p:sp>
        <p:nvSpPr>
          <p:cNvPr id="3" name="Slide Number Placeholder 2"/>
          <p:cNvSpPr>
            <a:spLocks noGrp="1"/>
          </p:cNvSpPr>
          <p:nvPr>
            <p:ph type="sldNum" sz="quarter" idx="4"/>
          </p:nvPr>
        </p:nvSpPr>
        <p:spPr/>
        <p:txBody>
          <a:bodyPr/>
          <a:lstStyle/>
          <a:p>
            <a:fld id="{11476637-B788-40C1-B031-FB8B2F2D7A5F}" type="slidenum">
              <a:rPr lang="ja-JP" altLang="en-US" smtClean="0"/>
              <a:pPr/>
              <a:t>22</a:t>
            </a:fld>
            <a:endParaRPr lang="en-US" altLang="ja-JP" dirty="0"/>
          </a:p>
        </p:txBody>
      </p:sp>
      <p:sp>
        <p:nvSpPr>
          <p:cNvPr id="4" name="Subtitle 3"/>
          <p:cNvSpPr>
            <a:spLocks noGrp="1"/>
          </p:cNvSpPr>
          <p:nvPr>
            <p:ph type="subTitle" idx="1"/>
          </p:nvPr>
        </p:nvSpPr>
        <p:spPr/>
        <p:txBody>
          <a:bodyPr/>
          <a:lstStyle/>
          <a:p>
            <a:r>
              <a:rPr lang="en-US" dirty="0"/>
              <a:t>Automated Test Execution</a:t>
            </a:r>
          </a:p>
          <a:p>
            <a:r>
              <a:rPr lang="en-US" dirty="0"/>
              <a:t>JUnit</a:t>
            </a:r>
            <a:endParaRPr lang="en-CA" dirty="0"/>
          </a:p>
        </p:txBody>
      </p:sp>
      <p:sp>
        <p:nvSpPr>
          <p:cNvPr id="5" name="Title 4"/>
          <p:cNvSpPr>
            <a:spLocks noGrp="1"/>
          </p:cNvSpPr>
          <p:nvPr>
            <p:ph type="ctrTitle"/>
          </p:nvPr>
        </p:nvSpPr>
        <p:spPr/>
        <p:txBody>
          <a:bodyPr/>
          <a:lstStyle/>
          <a:p>
            <a:r>
              <a:rPr lang="en-US" dirty="0"/>
              <a:t>Section 3</a:t>
            </a:r>
            <a:endParaRPr lang="en-CA" dirty="0"/>
          </a:p>
        </p:txBody>
      </p:sp>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spTree>
    <p:extLst>
      <p:ext uri="{BB962C8B-B14F-4D97-AF65-F5344CB8AC3E}">
        <p14:creationId xmlns:p14="http://schemas.microsoft.com/office/powerpoint/2010/main" val="4028475170"/>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 Automation Framework</a:t>
            </a:r>
          </a:p>
        </p:txBody>
      </p:sp>
      <p:sp>
        <p:nvSpPr>
          <p:cNvPr id="3" name="Content Placeholder 2"/>
          <p:cNvSpPr>
            <a:spLocks noGrp="1"/>
          </p:cNvSpPr>
          <p:nvPr>
            <p:ph idx="1"/>
          </p:nvPr>
        </p:nvSpPr>
        <p:spPr/>
        <p:txBody>
          <a:bodyPr/>
          <a:lstStyle/>
          <a:p>
            <a:r>
              <a:rPr lang="en-CA" dirty="0"/>
              <a:t>A set of assumptions, concepts, and mainly tools, that support test automation</a:t>
            </a:r>
          </a:p>
          <a:p>
            <a:r>
              <a:rPr lang="en-CA" dirty="0"/>
              <a:t>Some unit testing frameworks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23</a:t>
            </a:fld>
            <a:endParaRPr lang="en-US" altLang="ja-JP"/>
          </a:p>
        </p:txBody>
      </p:sp>
      <p:grpSp>
        <p:nvGrpSpPr>
          <p:cNvPr id="8" name="Group 7"/>
          <p:cNvGrpSpPr/>
          <p:nvPr/>
        </p:nvGrpSpPr>
        <p:grpSpPr>
          <a:xfrm>
            <a:off x="1676400" y="3356992"/>
            <a:ext cx="6553659" cy="2554545"/>
            <a:chOff x="1676400" y="3356992"/>
            <a:chExt cx="6553659" cy="2554545"/>
          </a:xfrm>
        </p:grpSpPr>
        <p:sp>
          <p:nvSpPr>
            <p:cNvPr id="6" name="Rectangle 5"/>
            <p:cNvSpPr/>
            <p:nvPr/>
          </p:nvSpPr>
          <p:spPr>
            <a:xfrm>
              <a:off x="1676400" y="3356992"/>
              <a:ext cx="2391544" cy="1938992"/>
            </a:xfrm>
            <a:prstGeom prst="rect">
              <a:avLst/>
            </a:prstGeom>
          </p:spPr>
          <p:txBody>
            <a:bodyPr wrap="square">
              <a:spAutoFit/>
            </a:bodyPr>
            <a:lstStyle/>
            <a:p>
              <a:r>
                <a:rPr lang="en-US" sz="2000" b="0" dirty="0"/>
                <a:t>.NET </a:t>
              </a:r>
            </a:p>
            <a:p>
              <a:pPr lvl="1"/>
              <a:r>
                <a:rPr lang="en-US" sz="2000" b="0" dirty="0" err="1"/>
                <a:t>NUnit</a:t>
              </a:r>
              <a:endParaRPr lang="en-US" sz="2000" b="0" dirty="0"/>
            </a:p>
            <a:p>
              <a:pPr lvl="1"/>
              <a:r>
                <a:rPr lang="en-US" sz="2000" b="0" dirty="0" err="1"/>
                <a:t>Pex</a:t>
              </a:r>
              <a:endParaRPr lang="en-US" sz="2000" b="0" dirty="0"/>
            </a:p>
            <a:p>
              <a:endParaRPr lang="en-US" sz="2000" b="0" dirty="0"/>
            </a:p>
            <a:p>
              <a:r>
                <a:rPr lang="en-US" sz="2000" b="0" dirty="0"/>
                <a:t>PHP</a:t>
              </a:r>
            </a:p>
            <a:p>
              <a:pPr lvl="1"/>
              <a:r>
                <a:rPr lang="en-US" sz="2000" b="0" dirty="0" err="1"/>
                <a:t>PHPUnit</a:t>
              </a:r>
              <a:endParaRPr lang="en-US" sz="2000" b="0" dirty="0"/>
            </a:p>
          </p:txBody>
        </p:sp>
        <p:sp>
          <p:nvSpPr>
            <p:cNvPr id="7" name="Rectangle 6"/>
            <p:cNvSpPr/>
            <p:nvPr/>
          </p:nvSpPr>
          <p:spPr>
            <a:xfrm>
              <a:off x="5036328" y="3356992"/>
              <a:ext cx="3193731" cy="2554545"/>
            </a:xfrm>
            <a:prstGeom prst="rect">
              <a:avLst/>
            </a:prstGeom>
          </p:spPr>
          <p:txBody>
            <a:bodyPr wrap="square">
              <a:spAutoFit/>
            </a:bodyPr>
            <a:lstStyle/>
            <a:p>
              <a:r>
                <a:rPr lang="en-US" sz="2000" b="0" dirty="0"/>
                <a:t>JavaScript</a:t>
              </a:r>
            </a:p>
            <a:p>
              <a:pPr lvl="1"/>
              <a:r>
                <a:rPr lang="en-US" sz="2000" b="0" dirty="0" err="1"/>
                <a:t>JSUnit</a:t>
              </a:r>
              <a:endParaRPr lang="en-US" sz="2000" b="0" dirty="0"/>
            </a:p>
            <a:p>
              <a:pPr lvl="1"/>
              <a:r>
                <a:rPr lang="en-US" sz="2000" b="0" dirty="0"/>
                <a:t>Jasmine (not </a:t>
              </a:r>
              <a:r>
                <a:rPr lang="en-US" sz="2000" b="0" dirty="0" err="1"/>
                <a:t>Xunit</a:t>
              </a:r>
              <a:r>
                <a:rPr lang="en-US" sz="2000" b="0" dirty="0"/>
                <a:t>)</a:t>
              </a:r>
            </a:p>
            <a:p>
              <a:pPr lvl="1"/>
              <a:r>
                <a:rPr lang="en-US" sz="2000" b="0" dirty="0" err="1"/>
                <a:t>JasUnit</a:t>
              </a:r>
              <a:endParaRPr lang="en-US" sz="2000" b="0" dirty="0"/>
            </a:p>
            <a:p>
              <a:endParaRPr lang="en-US" sz="2000" b="0" dirty="0"/>
            </a:p>
            <a:p>
              <a:r>
                <a:rPr lang="en-US" sz="2000" b="0" dirty="0"/>
                <a:t>Java</a:t>
              </a:r>
            </a:p>
            <a:p>
              <a:pPr lvl="1"/>
              <a:r>
                <a:rPr lang="en-US" sz="2000" b="0" dirty="0"/>
                <a:t>JUnit</a:t>
              </a:r>
            </a:p>
            <a:p>
              <a:pPr lvl="1"/>
              <a:r>
                <a:rPr lang="en-US" sz="2000" b="0" dirty="0" err="1"/>
                <a:t>TestNG</a:t>
              </a:r>
              <a:endParaRPr lang="en-US" sz="2000" b="0" dirty="0"/>
            </a:p>
          </p:txBody>
        </p:sp>
      </p:grpSp>
    </p:spTree>
    <p:extLst>
      <p:ext uri="{BB962C8B-B14F-4D97-AF65-F5344CB8AC3E}">
        <p14:creationId xmlns:p14="http://schemas.microsoft.com/office/powerpoint/2010/main" val="3237088909"/>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a:t>
            </a:r>
            <a:endParaRPr lang="en-CA" dirty="0"/>
          </a:p>
        </p:txBody>
      </p:sp>
      <p:sp>
        <p:nvSpPr>
          <p:cNvPr id="3" name="Content Placeholder 2"/>
          <p:cNvSpPr>
            <a:spLocks noGrp="1"/>
          </p:cNvSpPr>
          <p:nvPr>
            <p:ph idx="1"/>
          </p:nvPr>
        </p:nvSpPr>
        <p:spPr/>
        <p:txBody>
          <a:bodyPr/>
          <a:lstStyle/>
          <a:p>
            <a:r>
              <a:rPr lang="en-CA" sz="2800" dirty="0"/>
              <a:t>Java testing framework used to write and run tests</a:t>
            </a:r>
          </a:p>
          <a:p>
            <a:r>
              <a:rPr lang="en-CA" sz="2800" dirty="0"/>
              <a:t>Open source (junit.org)</a:t>
            </a:r>
          </a:p>
          <a:p>
            <a:r>
              <a:rPr lang="en-US" sz="2800" dirty="0"/>
              <a:t>Helps test execution automation</a:t>
            </a:r>
            <a:endParaRPr lang="en-CA" sz="2800" dirty="0"/>
          </a:p>
          <a:p>
            <a:pPr lvl="1"/>
            <a:r>
              <a:rPr lang="en-US" sz="2400" dirty="0"/>
              <a:t>Good for large scale testing</a:t>
            </a:r>
          </a:p>
          <a:p>
            <a:pPr lvl="1"/>
            <a:r>
              <a:rPr lang="en-US" sz="2400" dirty="0"/>
              <a:t>Repeatable/Automated test procedure</a:t>
            </a:r>
          </a:p>
          <a:p>
            <a:pPr lvl="1"/>
            <a:r>
              <a:rPr lang="en-US" sz="2400" dirty="0"/>
              <a:t>Massive input data possible</a:t>
            </a:r>
            <a:endParaRPr lang="en-CA" sz="2400" dirty="0"/>
          </a:p>
          <a:p>
            <a:pPr lvl="1"/>
            <a:r>
              <a:rPr lang="en-CA" sz="2400" dirty="0"/>
              <a:t>Widely used in industry</a:t>
            </a:r>
          </a:p>
          <a:p>
            <a:r>
              <a:rPr lang="en-CA" sz="2800" dirty="0"/>
              <a:t>Can be used as stand alone Java programs (from the command line) or within an IDE such as Eclipse</a:t>
            </a:r>
          </a:p>
          <a:p>
            <a:endParaRPr lang="en-CA" sz="2800" dirty="0"/>
          </a:p>
          <a:p>
            <a:endParaRPr lang="en-CA" sz="28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24</a:t>
            </a:fld>
            <a:endParaRPr lang="en-US" altLang="ja-JP"/>
          </a:p>
        </p:txBody>
      </p:sp>
      <p:pic>
        <p:nvPicPr>
          <p:cNvPr id="6" name="Picture 5"/>
          <p:cNvPicPr>
            <a:picLocks noChangeAspect="1"/>
          </p:cNvPicPr>
          <p:nvPr/>
        </p:nvPicPr>
        <p:blipFill>
          <a:blip r:embed="rId3"/>
          <a:stretch>
            <a:fillRect/>
          </a:stretch>
        </p:blipFill>
        <p:spPr>
          <a:xfrm>
            <a:off x="6588224" y="2204864"/>
            <a:ext cx="1913795" cy="2602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052197"/>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JUnit in a Nutshell</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25</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907704" y="1403350"/>
            <a:ext cx="6048672" cy="4867569"/>
          </a:xfrm>
          <a:prstGeom prst="rect">
            <a:avLst/>
          </a:prstGeom>
        </p:spPr>
      </p:pic>
      <p:grpSp>
        <p:nvGrpSpPr>
          <p:cNvPr id="12" name="Group 11"/>
          <p:cNvGrpSpPr/>
          <p:nvPr/>
        </p:nvGrpSpPr>
        <p:grpSpPr>
          <a:xfrm>
            <a:off x="5508104" y="4410399"/>
            <a:ext cx="2592288" cy="1466873"/>
            <a:chOff x="5508104" y="4410399"/>
            <a:chExt cx="2592288" cy="1466873"/>
          </a:xfrm>
        </p:grpSpPr>
        <p:sp>
          <p:nvSpPr>
            <p:cNvPr id="7" name="TextBox 6"/>
            <p:cNvSpPr txBox="1"/>
            <p:nvPr/>
          </p:nvSpPr>
          <p:spPr>
            <a:xfrm>
              <a:off x="6660232" y="4410399"/>
              <a:ext cx="1440160" cy="1077218"/>
            </a:xfrm>
            <a:prstGeom prst="rect">
              <a:avLst/>
            </a:prstGeom>
            <a:noFill/>
            <a:ln>
              <a:solidFill>
                <a:srgbClr val="FF0000"/>
              </a:solidFill>
            </a:ln>
          </p:spPr>
          <p:txBody>
            <a:bodyPr wrap="square" rtlCol="0">
              <a:spAutoFit/>
            </a:bodyPr>
            <a:lstStyle/>
            <a:p>
              <a:r>
                <a:rPr lang="en-US" sz="1600" b="0" dirty="0">
                  <a:solidFill>
                    <a:srgbClr val="FF0000"/>
                  </a:solidFill>
                </a:rPr>
                <a:t>Need this to setup running </a:t>
              </a:r>
              <a:r>
                <a:rPr lang="en-US" sz="1600" b="0" dirty="0" err="1">
                  <a:solidFill>
                    <a:srgbClr val="FF0000"/>
                  </a:solidFill>
                </a:rPr>
                <a:t>env</a:t>
              </a:r>
              <a:r>
                <a:rPr lang="en-US" sz="1600" b="0" dirty="0">
                  <a:solidFill>
                    <a:srgbClr val="FF0000"/>
                  </a:solidFill>
                </a:rPr>
                <a:t> for your tests</a:t>
              </a:r>
              <a:endParaRPr lang="en-CA" sz="1600" b="0" dirty="0">
                <a:solidFill>
                  <a:srgbClr val="FF0000"/>
                </a:solidFill>
              </a:endParaRPr>
            </a:p>
          </p:txBody>
        </p:sp>
        <p:cxnSp>
          <p:nvCxnSpPr>
            <p:cNvPr id="9" name="Straight Arrow Connector 8"/>
            <p:cNvCxnSpPr/>
            <p:nvPr/>
          </p:nvCxnSpPr>
          <p:spPr bwMode="auto">
            <a:xfrm flipH="1">
              <a:off x="5508104" y="5012759"/>
              <a:ext cx="1152128" cy="864513"/>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grpSp>
        <p:nvGrpSpPr>
          <p:cNvPr id="13" name="Group 12"/>
          <p:cNvGrpSpPr/>
          <p:nvPr/>
        </p:nvGrpSpPr>
        <p:grpSpPr>
          <a:xfrm>
            <a:off x="6660232" y="2329233"/>
            <a:ext cx="1440160" cy="1786748"/>
            <a:chOff x="6660232" y="2329233"/>
            <a:chExt cx="1440160" cy="1786748"/>
          </a:xfrm>
        </p:grpSpPr>
        <p:sp>
          <p:nvSpPr>
            <p:cNvPr id="3" name="TextBox 2"/>
            <p:cNvSpPr txBox="1"/>
            <p:nvPr/>
          </p:nvSpPr>
          <p:spPr>
            <a:xfrm>
              <a:off x="6660232" y="3284984"/>
              <a:ext cx="1440160" cy="830997"/>
            </a:xfrm>
            <a:prstGeom prst="rect">
              <a:avLst/>
            </a:prstGeom>
            <a:noFill/>
            <a:ln>
              <a:solidFill>
                <a:srgbClr val="FF0000"/>
              </a:solidFill>
            </a:ln>
          </p:spPr>
          <p:txBody>
            <a:bodyPr wrap="square" rtlCol="0">
              <a:spAutoFit/>
            </a:bodyPr>
            <a:lstStyle/>
            <a:p>
              <a:r>
                <a:rPr lang="en-US" sz="1600" b="0" dirty="0">
                  <a:solidFill>
                    <a:srgbClr val="FF0000"/>
                  </a:solidFill>
                </a:rPr>
                <a:t>Need this to run your tests on SUT</a:t>
              </a:r>
              <a:endParaRPr lang="en-CA" sz="1600" b="0" dirty="0">
                <a:solidFill>
                  <a:srgbClr val="FF0000"/>
                </a:solidFill>
              </a:endParaRPr>
            </a:p>
          </p:txBody>
        </p:sp>
        <p:cxnSp>
          <p:nvCxnSpPr>
            <p:cNvPr id="11" name="Straight Arrow Connector 10"/>
            <p:cNvCxnSpPr/>
            <p:nvPr/>
          </p:nvCxnSpPr>
          <p:spPr bwMode="auto">
            <a:xfrm flipH="1" flipV="1">
              <a:off x="6781800" y="2329233"/>
              <a:ext cx="598512" cy="955751"/>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grpSp>
        <p:nvGrpSpPr>
          <p:cNvPr id="14" name="Group 13"/>
          <p:cNvGrpSpPr/>
          <p:nvPr/>
        </p:nvGrpSpPr>
        <p:grpSpPr>
          <a:xfrm>
            <a:off x="243835" y="2035685"/>
            <a:ext cx="1951901" cy="771423"/>
            <a:chOff x="6796563" y="3142404"/>
            <a:chExt cx="1951901" cy="771423"/>
          </a:xfrm>
        </p:grpSpPr>
        <p:sp>
          <p:nvSpPr>
            <p:cNvPr id="15" name="TextBox 14"/>
            <p:cNvSpPr txBox="1"/>
            <p:nvPr/>
          </p:nvSpPr>
          <p:spPr>
            <a:xfrm>
              <a:off x="6796563" y="3329052"/>
              <a:ext cx="1440160" cy="584775"/>
            </a:xfrm>
            <a:prstGeom prst="rect">
              <a:avLst/>
            </a:prstGeom>
            <a:noFill/>
            <a:ln>
              <a:solidFill>
                <a:srgbClr val="FF0000"/>
              </a:solidFill>
            </a:ln>
          </p:spPr>
          <p:txBody>
            <a:bodyPr wrap="square" rtlCol="0">
              <a:spAutoFit/>
            </a:bodyPr>
            <a:lstStyle/>
            <a:p>
              <a:r>
                <a:rPr lang="en-US" sz="1600" b="0" dirty="0">
                  <a:solidFill>
                    <a:srgbClr val="FF0000"/>
                  </a:solidFill>
                </a:rPr>
                <a:t>Java code of your tests</a:t>
              </a:r>
              <a:endParaRPr lang="en-CA" sz="1600" b="0" dirty="0">
                <a:solidFill>
                  <a:srgbClr val="FF0000"/>
                </a:solidFill>
              </a:endParaRPr>
            </a:p>
          </p:txBody>
        </p:sp>
        <p:cxnSp>
          <p:nvCxnSpPr>
            <p:cNvPr id="16" name="Straight Arrow Connector 15"/>
            <p:cNvCxnSpPr>
              <a:stCxn id="15" idx="3"/>
            </p:cNvCxnSpPr>
            <p:nvPr/>
          </p:nvCxnSpPr>
          <p:spPr bwMode="auto">
            <a:xfrm flipV="1">
              <a:off x="8236723" y="3142404"/>
              <a:ext cx="511741" cy="479036"/>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spTree>
    <p:extLst>
      <p:ext uri="{BB962C8B-B14F-4D97-AF65-F5344CB8AC3E}">
        <p14:creationId xmlns:p14="http://schemas.microsoft.com/office/powerpoint/2010/main" val="243455904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Terminology</a:t>
            </a:r>
          </a:p>
        </p:txBody>
      </p:sp>
      <p:sp>
        <p:nvSpPr>
          <p:cNvPr id="3" name="Content Placeholder 2"/>
          <p:cNvSpPr>
            <a:spLocks noGrp="1"/>
          </p:cNvSpPr>
          <p:nvPr>
            <p:ph idx="1"/>
          </p:nvPr>
        </p:nvSpPr>
        <p:spPr>
          <a:xfrm>
            <a:off x="611560" y="1700808"/>
            <a:ext cx="8136904" cy="4392488"/>
          </a:xfrm>
        </p:spPr>
        <p:txBody>
          <a:bodyPr/>
          <a:lstStyle/>
          <a:p>
            <a:r>
              <a:rPr lang="en-US" sz="2400" b="1" dirty="0"/>
              <a:t>Test runner</a:t>
            </a:r>
            <a:r>
              <a:rPr lang="en-US" sz="2400" dirty="0"/>
              <a:t>: </a:t>
            </a:r>
            <a:r>
              <a:rPr lang="en-US" sz="2400" b="0" dirty="0"/>
              <a:t>A test runner is an executable program that runs tests implemented using JUnit framework and reports test results </a:t>
            </a:r>
            <a:r>
              <a:rPr lang="en-CA" sz="2400" dirty="0"/>
              <a:t>(in command line mode) or update the display (in IDE)</a:t>
            </a:r>
            <a:endParaRPr lang="en-US" sz="2400" b="0" dirty="0"/>
          </a:p>
          <a:p>
            <a:r>
              <a:rPr lang="en-US" sz="2400" b="1" dirty="0"/>
              <a:t>Test fixtures</a:t>
            </a:r>
            <a:r>
              <a:rPr lang="en-US" sz="2400" dirty="0"/>
              <a:t>: A test fixture (context) is the set of preconditions or state needed to run a test </a:t>
            </a:r>
          </a:p>
          <a:p>
            <a:r>
              <a:rPr lang="en-US" sz="2400" b="1" dirty="0"/>
              <a:t>Test case</a:t>
            </a:r>
            <a:r>
              <a:rPr lang="en-US" sz="2400" dirty="0"/>
              <a:t>: </a:t>
            </a:r>
            <a:r>
              <a:rPr lang="en-US" sz="2400" b="0" dirty="0"/>
              <a:t>A test case is the most elemental class. All unit tests are inherited from here</a:t>
            </a:r>
          </a:p>
          <a:p>
            <a:r>
              <a:rPr lang="en-US" sz="2400" b="1" dirty="0"/>
              <a:t>Test suites</a:t>
            </a:r>
            <a:r>
              <a:rPr lang="en-US" sz="2400" dirty="0"/>
              <a:t>: </a:t>
            </a:r>
            <a:r>
              <a:rPr lang="en-US" sz="2400" b="0" dirty="0"/>
              <a:t>A test suite is a set of tests that all share the same fixture. The order of the tests shouldn't matter</a:t>
            </a:r>
          </a:p>
          <a:p>
            <a:endParaRPr lang="en-US" sz="2400" b="0" dirty="0"/>
          </a:p>
        </p:txBody>
      </p:sp>
      <p:sp>
        <p:nvSpPr>
          <p:cNvPr id="4" name="Slide Number Placeholder 4">
            <a:extLst>
              <a:ext uri="{FF2B5EF4-FFF2-40B4-BE49-F238E27FC236}">
                <a16:creationId xmlns:a16="http://schemas.microsoft.com/office/drawing/2014/main" id="{BE707CF0-3293-4BB3-83A3-2CCBA3D3DFD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26</a:t>
            </a:fld>
            <a:endParaRPr lang="en-US" altLang="ja-JP"/>
          </a:p>
        </p:txBody>
      </p:sp>
    </p:spTree>
    <p:extLst>
      <p:ext uri="{BB962C8B-B14F-4D97-AF65-F5344CB8AC3E}">
        <p14:creationId xmlns:p14="http://schemas.microsoft.com/office/powerpoint/2010/main" val="802802807"/>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Terminology</a:t>
            </a:r>
          </a:p>
        </p:txBody>
      </p:sp>
      <p:sp>
        <p:nvSpPr>
          <p:cNvPr id="3" name="Content Placeholder 2"/>
          <p:cNvSpPr>
            <a:spLocks noGrp="1"/>
          </p:cNvSpPr>
          <p:nvPr>
            <p:ph idx="1"/>
          </p:nvPr>
        </p:nvSpPr>
        <p:spPr>
          <a:xfrm>
            <a:off x="611560" y="1700808"/>
            <a:ext cx="8136904" cy="4392488"/>
          </a:xfrm>
        </p:spPr>
        <p:txBody>
          <a:bodyPr/>
          <a:lstStyle/>
          <a:p>
            <a:r>
              <a:rPr lang="en-US" sz="2400" b="1" dirty="0"/>
              <a:t>Test drivers</a:t>
            </a:r>
            <a:r>
              <a:rPr lang="en-US" sz="2400" dirty="0"/>
              <a:t>:</a:t>
            </a:r>
            <a:r>
              <a:rPr lang="en-US" sz="2400" b="1" dirty="0"/>
              <a:t> </a:t>
            </a:r>
            <a:r>
              <a:rPr lang="en-CA" sz="2400" dirty="0"/>
              <a:t>Modules that act as temporary replacement for a calling module and give the same output as that of the actual product</a:t>
            </a:r>
            <a:endParaRPr lang="en-US" sz="2400" dirty="0"/>
          </a:p>
          <a:p>
            <a:r>
              <a:rPr lang="en-US" sz="2400" b="1" dirty="0"/>
              <a:t>Test execution</a:t>
            </a:r>
            <a:r>
              <a:rPr lang="en-US" sz="2400" dirty="0"/>
              <a:t>: </a:t>
            </a:r>
            <a:r>
              <a:rPr lang="en-US" sz="2400" b="0" dirty="0"/>
              <a:t>The execution of an individual unit test proceeds as follows: annotations </a:t>
            </a:r>
            <a:r>
              <a:rPr lang="en-US" sz="2400" b="0" dirty="0">
                <a:latin typeface="Calibri" panose="020F0502020204030204" pitchFamily="34" charset="0"/>
                <a:cs typeface="Calibri" panose="020F0502020204030204" pitchFamily="34" charset="0"/>
              </a:rPr>
              <a:t>@Before  </a:t>
            </a:r>
            <a:r>
              <a:rPr lang="en-US" sz="2400" dirty="0">
                <a:latin typeface="Calibri" panose="020F0502020204030204" pitchFamily="34" charset="0"/>
                <a:cs typeface="Calibri" panose="020F0502020204030204" pitchFamily="34" charset="0"/>
              </a:rPr>
              <a:t>@Test  @After</a:t>
            </a:r>
            <a:endParaRPr lang="en-US" sz="2400" b="0" dirty="0">
              <a:latin typeface="Calibri" panose="020F0502020204030204" pitchFamily="34" charset="0"/>
              <a:cs typeface="Calibri" panose="020F0502020204030204" pitchFamily="34" charset="0"/>
            </a:endParaRPr>
          </a:p>
          <a:p>
            <a:pPr marL="0" indent="0">
              <a:buNone/>
            </a:pPr>
            <a:r>
              <a:rPr lang="en-US" sz="2400" dirty="0"/>
              <a:t>    </a:t>
            </a:r>
            <a:r>
              <a:rPr lang="en-US" sz="2400" b="0" dirty="0"/>
              <a:t> --or--  </a:t>
            </a:r>
            <a:r>
              <a:rPr lang="en-US" sz="2400" b="0" dirty="0">
                <a:latin typeface="Calibri" panose="020F0502020204030204" pitchFamily="34" charset="0"/>
                <a:cs typeface="Calibri" panose="020F0502020204030204" pitchFamily="34" charset="0"/>
              </a:rPr>
              <a:t>setup()</a:t>
            </a:r>
            <a:r>
              <a:rPr lang="en-US" sz="2400" b="0" dirty="0"/>
              <a:t>; Body of test; </a:t>
            </a:r>
            <a:r>
              <a:rPr lang="en-US" sz="2400" b="0" dirty="0">
                <a:latin typeface="Calibri" panose="020F0502020204030204" pitchFamily="34" charset="0"/>
                <a:cs typeface="Calibri" panose="020F0502020204030204" pitchFamily="34" charset="0"/>
              </a:rPr>
              <a:t>teardown()</a:t>
            </a:r>
            <a:r>
              <a:rPr lang="en-US" sz="2400" b="0" dirty="0"/>
              <a:t>; </a:t>
            </a:r>
          </a:p>
          <a:p>
            <a:r>
              <a:rPr lang="en-US" sz="2400" b="1" dirty="0"/>
              <a:t>Test result formatter</a:t>
            </a:r>
            <a:r>
              <a:rPr lang="en-US" sz="2400" dirty="0"/>
              <a:t>: </a:t>
            </a:r>
            <a:r>
              <a:rPr lang="en-US" sz="2400" b="0" dirty="0"/>
              <a:t>A test runner produces results in one or more output formats, e.g. XML</a:t>
            </a:r>
            <a:endParaRPr lang="en-US" sz="2400" dirty="0"/>
          </a:p>
          <a:p>
            <a:r>
              <a:rPr lang="en-US" sz="2400" b="1" dirty="0"/>
              <a:t>Assertions</a:t>
            </a:r>
            <a:r>
              <a:rPr lang="en-US" sz="2400" dirty="0"/>
              <a:t>: </a:t>
            </a:r>
            <a:r>
              <a:rPr lang="en-US" sz="2400" b="0" dirty="0"/>
              <a:t>An assertion is a function or macro that verifies the behavior (or the state) of the unit under test, e.g. </a:t>
            </a:r>
            <a:r>
              <a:rPr lang="en-US" sz="2400" b="0" i="1" dirty="0"/>
              <a:t>true</a:t>
            </a:r>
            <a:r>
              <a:rPr lang="en-US" sz="2400" b="0" dirty="0"/>
              <a:t>, </a:t>
            </a:r>
            <a:r>
              <a:rPr lang="en-US" sz="2400" b="0" i="1" dirty="0"/>
              <a:t>false</a:t>
            </a:r>
            <a:r>
              <a:rPr lang="en-US" sz="2400" b="0" dirty="0"/>
              <a:t>, </a:t>
            </a:r>
            <a:r>
              <a:rPr lang="en-US" sz="2400" b="0" i="1" dirty="0"/>
              <a:t>null</a:t>
            </a:r>
            <a:endParaRPr lang="en-US" sz="3600" i="1" dirty="0"/>
          </a:p>
        </p:txBody>
      </p:sp>
      <p:sp>
        <p:nvSpPr>
          <p:cNvPr id="4" name="Slide Number Placeholder 4">
            <a:extLst>
              <a:ext uri="{FF2B5EF4-FFF2-40B4-BE49-F238E27FC236}">
                <a16:creationId xmlns:a16="http://schemas.microsoft.com/office/drawing/2014/main" id="{DE020FD3-A44B-4C80-9995-76A3E1E7E27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27</a:t>
            </a:fld>
            <a:endParaRPr lang="en-US" altLang="ja-JP"/>
          </a:p>
        </p:txBody>
      </p:sp>
    </p:spTree>
    <p:extLst>
      <p:ext uri="{BB962C8B-B14F-4D97-AF65-F5344CB8AC3E}">
        <p14:creationId xmlns:p14="http://schemas.microsoft.com/office/powerpoint/2010/main" val="374940059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Which Version to Use?</a:t>
            </a:r>
            <a:endParaRPr lang="en-CA" dirty="0"/>
          </a:p>
        </p:txBody>
      </p:sp>
      <p:sp>
        <p:nvSpPr>
          <p:cNvPr id="3" name="Content Placeholder 2"/>
          <p:cNvSpPr>
            <a:spLocks noGrp="1"/>
          </p:cNvSpPr>
          <p:nvPr>
            <p:ph idx="1"/>
          </p:nvPr>
        </p:nvSpPr>
        <p:spPr/>
        <p:txBody>
          <a:bodyPr/>
          <a:lstStyle/>
          <a:p>
            <a:r>
              <a:rPr lang="en-US" sz="2800" dirty="0"/>
              <a:t>Junit  4.x   or   5.x?</a:t>
            </a:r>
          </a:p>
          <a:p>
            <a:r>
              <a:rPr lang="en-US" sz="2800" dirty="0"/>
              <a:t>The newer the better but we have to learn the differences</a:t>
            </a:r>
          </a:p>
          <a:p>
            <a:pPr lvl="1"/>
            <a:r>
              <a:rPr lang="en-US" sz="2400" dirty="0"/>
              <a:t>Architectural difference</a:t>
            </a:r>
          </a:p>
          <a:p>
            <a:pPr lvl="1"/>
            <a:r>
              <a:rPr lang="en-US" sz="2400" dirty="0"/>
              <a:t>JDK compatibility</a:t>
            </a:r>
          </a:p>
          <a:p>
            <a:pPr lvl="1"/>
            <a:r>
              <a:rPr lang="en-US" sz="2400" dirty="0"/>
              <a:t>Assertion</a:t>
            </a:r>
          </a:p>
          <a:p>
            <a:pPr lvl="1"/>
            <a:r>
              <a:rPr lang="en-US" sz="2400" dirty="0"/>
              <a:t>Annotation</a:t>
            </a:r>
          </a:p>
          <a:p>
            <a:pPr lvl="1"/>
            <a:r>
              <a:rPr lang="en-US" sz="2400" dirty="0"/>
              <a:t>Assumptions</a:t>
            </a:r>
          </a:p>
          <a:p>
            <a:pPr lvl="1"/>
            <a:r>
              <a:rPr lang="en-US" sz="2400" dirty="0"/>
              <a:t>Parameterized test </a:t>
            </a:r>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28</a:t>
            </a:fld>
            <a:endParaRPr lang="en-US" altLang="ja-JP"/>
          </a:p>
        </p:txBody>
      </p:sp>
      <p:sp>
        <p:nvSpPr>
          <p:cNvPr id="6" name="TextBox 5"/>
          <p:cNvSpPr txBox="1"/>
          <p:nvPr/>
        </p:nvSpPr>
        <p:spPr>
          <a:xfrm>
            <a:off x="2762999" y="5723493"/>
            <a:ext cx="592380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sz="1800" dirty="0">
                <a:solidFill>
                  <a:srgbClr val="FF0000"/>
                </a:solidFill>
              </a:rPr>
              <a:t>We will use either of JUnit 4 or 5 in the exercises and Labs</a:t>
            </a:r>
            <a:endParaRPr lang="en-CA" sz="1800" dirty="0">
              <a:solidFill>
                <a:srgbClr val="FF0000"/>
              </a:solidFill>
            </a:endParaRPr>
          </a:p>
        </p:txBody>
      </p:sp>
      <p:sp>
        <p:nvSpPr>
          <p:cNvPr id="7" name="TextBox 6">
            <a:extLst>
              <a:ext uri="{FF2B5EF4-FFF2-40B4-BE49-F238E27FC236}">
                <a16:creationId xmlns:a16="http://schemas.microsoft.com/office/drawing/2014/main" id="{3D04AD83-D351-4E10-AF8D-0FEEACA7E64F}"/>
              </a:ext>
            </a:extLst>
          </p:cNvPr>
          <p:cNvSpPr txBox="1"/>
          <p:nvPr/>
        </p:nvSpPr>
        <p:spPr>
          <a:xfrm>
            <a:off x="5102713" y="4077072"/>
            <a:ext cx="3453189" cy="830997"/>
          </a:xfrm>
          <a:prstGeom prst="rect">
            <a:avLst/>
          </a:prstGeom>
          <a:noFill/>
        </p:spPr>
        <p:txBody>
          <a:bodyPr wrap="none" rtlCol="0">
            <a:spAutoFit/>
          </a:bodyPr>
          <a:lstStyle/>
          <a:p>
            <a:r>
              <a:rPr lang="en-US" sz="1600" dirty="0">
                <a:solidFill>
                  <a:srgbClr val="FF0000"/>
                </a:solidFill>
              </a:rPr>
              <a:t>Some older systems test suites </a:t>
            </a:r>
          </a:p>
          <a:p>
            <a:r>
              <a:rPr lang="en-US" sz="1600" dirty="0">
                <a:solidFill>
                  <a:srgbClr val="FF0000"/>
                </a:solidFill>
              </a:rPr>
              <a:t>are still in JUnit 3 so we need </a:t>
            </a:r>
          </a:p>
          <a:p>
            <a:r>
              <a:rPr lang="en-US" sz="1600" dirty="0">
                <a:solidFill>
                  <a:srgbClr val="FF0000"/>
                </a:solidFill>
              </a:rPr>
              <a:t>to be familiar with them, too</a:t>
            </a:r>
          </a:p>
        </p:txBody>
      </p:sp>
    </p:spTree>
    <p:extLst>
      <p:ext uri="{BB962C8B-B14F-4D97-AF65-F5344CB8AC3E}">
        <p14:creationId xmlns:p14="http://schemas.microsoft.com/office/powerpoint/2010/main" val="400541155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4 vs. JUnit 5  </a:t>
            </a:r>
          </a:p>
        </p:txBody>
      </p:sp>
      <p:sp>
        <p:nvSpPr>
          <p:cNvPr id="3" name="Content Placeholder 2"/>
          <p:cNvSpPr>
            <a:spLocks noGrp="1"/>
          </p:cNvSpPr>
          <p:nvPr>
            <p:ph idx="1"/>
          </p:nvPr>
        </p:nvSpPr>
        <p:spPr>
          <a:xfrm>
            <a:off x="431032" y="1700808"/>
            <a:ext cx="8173416" cy="4464496"/>
          </a:xfrm>
        </p:spPr>
        <p:txBody>
          <a:bodyPr/>
          <a:lstStyle/>
          <a:p>
            <a:r>
              <a:rPr lang="en-US" sz="2800" b="0" dirty="0"/>
              <a:t>JUnit 5 (Sept 2017) requires Java </a:t>
            </a:r>
            <a:r>
              <a:rPr lang="en-US" sz="2800" dirty="0"/>
              <a:t>8 or higher</a:t>
            </a:r>
            <a:endParaRPr lang="en-US" sz="2800" b="0" dirty="0"/>
          </a:p>
          <a:p>
            <a:r>
              <a:rPr lang="en-US" sz="2800" b="0" dirty="0"/>
              <a:t>JUnit 4 requires Java 5 or higher, it uses a lot from Java 5 annotations, generics, and static import features </a:t>
            </a:r>
          </a:p>
          <a:p>
            <a:r>
              <a:rPr lang="en-US" sz="2800" b="0" dirty="0"/>
              <a:t>The JUnit 3.x version can work with JDK 1.2+ and any higher versions</a:t>
            </a:r>
            <a:endParaRPr lang="en-US" sz="2800" dirty="0"/>
          </a:p>
          <a:p>
            <a:r>
              <a:rPr lang="en-US" sz="2800" dirty="0"/>
              <a:t>JUnit 5 is backward compatible with JUnit 4 /3 (i.e. </a:t>
            </a:r>
            <a:r>
              <a:rPr lang="en-CA" sz="2800" dirty="0"/>
              <a:t>JUnit 3 or 4 tests work in </a:t>
            </a:r>
            <a:r>
              <a:rPr lang="en-CA" sz="2800" b="1" i="1" dirty="0"/>
              <a:t>JUnit Vintage</a:t>
            </a:r>
            <a:r>
              <a:rPr lang="en-CA" sz="2800" dirty="0"/>
              <a:t>)</a:t>
            </a:r>
            <a:endParaRPr lang="en-US" sz="2800" b="0" dirty="0"/>
          </a:p>
        </p:txBody>
      </p:sp>
      <p:sp>
        <p:nvSpPr>
          <p:cNvPr id="4" name="Rectangle 3"/>
          <p:cNvSpPr/>
          <p:nvPr/>
        </p:nvSpPr>
        <p:spPr>
          <a:xfrm>
            <a:off x="4517740" y="6026804"/>
            <a:ext cx="4572000" cy="276999"/>
          </a:xfrm>
          <a:prstGeom prst="rect">
            <a:avLst/>
          </a:prstGeom>
        </p:spPr>
        <p:txBody>
          <a:bodyPr>
            <a:spAutoFit/>
          </a:bodyPr>
          <a:lstStyle/>
          <a:p>
            <a:r>
              <a:rPr lang="en-CA" sz="1200" b="0" dirty="0">
                <a:solidFill>
                  <a:srgbClr val="FF0000"/>
                </a:solidFill>
              </a:rPr>
              <a:t>https://howtoprogram.xyz/2016/08/10/junit-5-vs-junit-4/</a:t>
            </a:r>
          </a:p>
        </p:txBody>
      </p:sp>
      <p:sp>
        <p:nvSpPr>
          <p:cNvPr id="5" name="Rectangle 4">
            <a:extLst>
              <a:ext uri="{FF2B5EF4-FFF2-40B4-BE49-F238E27FC236}">
                <a16:creationId xmlns:a16="http://schemas.microsoft.com/office/drawing/2014/main" id="{DCF40C88-7D15-47FA-8DCE-9BE7FB7A571E}"/>
              </a:ext>
            </a:extLst>
          </p:cNvPr>
          <p:cNvSpPr/>
          <p:nvPr/>
        </p:nvSpPr>
        <p:spPr>
          <a:xfrm>
            <a:off x="701316" y="5544680"/>
            <a:ext cx="7632848" cy="369332"/>
          </a:xfrm>
          <a:prstGeom prst="rect">
            <a:avLst/>
          </a:prstGeom>
        </p:spPr>
        <p:txBody>
          <a:bodyPr wrap="square">
            <a:spAutoFit/>
          </a:bodyPr>
          <a:lstStyle/>
          <a:p>
            <a:pPr algn="ctr"/>
            <a:r>
              <a:rPr lang="en-CA" sz="1800" dirty="0">
                <a:solidFill>
                  <a:srgbClr val="FF0000"/>
                </a:solidFill>
              </a:rPr>
              <a:t>JUnit 5 = JUnit Platform + JUnit Jupiter + JUnit Vintage</a:t>
            </a:r>
          </a:p>
        </p:txBody>
      </p:sp>
      <p:sp>
        <p:nvSpPr>
          <p:cNvPr id="6" name="Slide Number Placeholder 4">
            <a:extLst>
              <a:ext uri="{FF2B5EF4-FFF2-40B4-BE49-F238E27FC236}">
                <a16:creationId xmlns:a16="http://schemas.microsoft.com/office/drawing/2014/main" id="{8D73D07A-8147-4543-8F06-B525041551A5}"/>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29</a:t>
            </a:fld>
            <a:endParaRPr lang="en-US" altLang="ja-JP"/>
          </a:p>
        </p:txBody>
      </p:sp>
    </p:spTree>
    <p:extLst>
      <p:ext uri="{BB962C8B-B14F-4D97-AF65-F5344CB8AC3E}">
        <p14:creationId xmlns:p14="http://schemas.microsoft.com/office/powerpoint/2010/main" val="222771513"/>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2E7F-36BD-4EDF-911F-2F6F127473C3}"/>
              </a:ext>
            </a:extLst>
          </p:cNvPr>
          <p:cNvSpPr>
            <a:spLocks noGrp="1"/>
          </p:cNvSpPr>
          <p:nvPr>
            <p:ph type="title"/>
          </p:nvPr>
        </p:nvSpPr>
        <p:spPr/>
        <p:txBody>
          <a:bodyPr/>
          <a:lstStyle/>
          <a:p>
            <a:r>
              <a:rPr lang="en-US" dirty="0"/>
              <a:t>Types of Testing</a:t>
            </a:r>
          </a:p>
        </p:txBody>
      </p:sp>
      <p:sp>
        <p:nvSpPr>
          <p:cNvPr id="3" name="Content Placeholder 2">
            <a:extLst>
              <a:ext uri="{FF2B5EF4-FFF2-40B4-BE49-F238E27FC236}">
                <a16:creationId xmlns:a16="http://schemas.microsoft.com/office/drawing/2014/main" id="{482843F3-7131-4DEF-844F-55754FCB1151}"/>
              </a:ext>
            </a:extLst>
          </p:cNvPr>
          <p:cNvSpPr>
            <a:spLocks noGrp="1"/>
          </p:cNvSpPr>
          <p:nvPr>
            <p:ph idx="1"/>
          </p:nvPr>
        </p:nvSpPr>
        <p:spPr/>
        <p:txBody>
          <a:bodyPr/>
          <a:lstStyle/>
          <a:p>
            <a:r>
              <a:rPr lang="en-US" dirty="0"/>
              <a:t>Functional Testing: testing functional requirements</a:t>
            </a:r>
          </a:p>
          <a:p>
            <a:pPr lvl="1"/>
            <a:r>
              <a:rPr lang="en-CA" b="1" dirty="0"/>
              <a:t>Functional testing is checking correct functionality of a </a:t>
            </a:r>
            <a:r>
              <a:rPr lang="en-US" b="1" dirty="0"/>
              <a:t>system</a:t>
            </a:r>
          </a:p>
          <a:p>
            <a:endParaRPr lang="en-US" dirty="0"/>
          </a:p>
          <a:p>
            <a:r>
              <a:rPr lang="en-US" dirty="0"/>
              <a:t>Non-functional Testing: testing non-functional requirement, </a:t>
            </a:r>
          </a:p>
          <a:p>
            <a:pPr marL="457200" lvl="1" indent="0">
              <a:buNone/>
            </a:pPr>
            <a:r>
              <a:rPr lang="en-US" dirty="0"/>
              <a:t>e.g. performance, reliability, security</a:t>
            </a:r>
          </a:p>
        </p:txBody>
      </p:sp>
      <p:sp>
        <p:nvSpPr>
          <p:cNvPr id="4" name="Footer Placeholder 3">
            <a:extLst>
              <a:ext uri="{FF2B5EF4-FFF2-40B4-BE49-F238E27FC236}">
                <a16:creationId xmlns:a16="http://schemas.microsoft.com/office/drawing/2014/main" id="{6C0160B5-99D6-4F83-BC05-D37AEF54C2AB}"/>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E868D315-D258-4ED5-B7FB-23CE52EE830A}"/>
              </a:ext>
            </a:extLst>
          </p:cNvPr>
          <p:cNvSpPr>
            <a:spLocks noGrp="1"/>
          </p:cNvSpPr>
          <p:nvPr>
            <p:ph type="sldNum" sz="quarter" idx="12"/>
          </p:nvPr>
        </p:nvSpPr>
        <p:spPr/>
        <p:txBody>
          <a:bodyPr/>
          <a:lstStyle/>
          <a:p>
            <a:fld id="{E0C33045-984B-4F44-A077-3B45BEEE9467}" type="slidenum">
              <a:rPr lang="ja-JP" altLang="en-US" smtClean="0"/>
              <a:pPr/>
              <a:t>3</a:t>
            </a:fld>
            <a:endParaRPr lang="en-US" altLang="ja-JP"/>
          </a:p>
        </p:txBody>
      </p:sp>
      <p:grpSp>
        <p:nvGrpSpPr>
          <p:cNvPr id="10" name="Group 9"/>
          <p:cNvGrpSpPr/>
          <p:nvPr/>
        </p:nvGrpSpPr>
        <p:grpSpPr>
          <a:xfrm>
            <a:off x="7452320" y="1560513"/>
            <a:ext cx="1075639" cy="2156519"/>
            <a:chOff x="7452320" y="1560513"/>
            <a:chExt cx="1075639" cy="2156519"/>
          </a:xfrm>
        </p:grpSpPr>
        <p:sp>
          <p:nvSpPr>
            <p:cNvPr id="7" name="Right Brace 6"/>
            <p:cNvSpPr/>
            <p:nvPr/>
          </p:nvSpPr>
          <p:spPr bwMode="auto">
            <a:xfrm>
              <a:off x="7452320" y="1560513"/>
              <a:ext cx="504056" cy="2156519"/>
            </a:xfrm>
            <a:prstGeom prst="rightBrac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dirty="0">
                <a:ln>
                  <a:noFill/>
                </a:ln>
                <a:solidFill>
                  <a:srgbClr val="FF0000"/>
                </a:solidFill>
                <a:effectLst/>
                <a:latin typeface="Tahoma" pitchFamily="34" charset="0"/>
                <a:ea typeface="ＭＳ Ｐゴシック" charset="-128"/>
              </a:endParaRPr>
            </a:p>
          </p:txBody>
        </p:sp>
        <p:sp>
          <p:nvSpPr>
            <p:cNvPr id="9" name="TextBox 8"/>
            <p:cNvSpPr txBox="1"/>
            <p:nvPr/>
          </p:nvSpPr>
          <p:spPr>
            <a:xfrm>
              <a:off x="7973961" y="1851216"/>
              <a:ext cx="553998" cy="1575111"/>
            </a:xfrm>
            <a:prstGeom prst="rect">
              <a:avLst/>
            </a:prstGeom>
            <a:noFill/>
          </p:spPr>
          <p:txBody>
            <a:bodyPr vert="eaVert" wrap="none" rtlCol="0">
              <a:spAutoFit/>
            </a:bodyPr>
            <a:lstStyle/>
            <a:p>
              <a:r>
                <a:rPr lang="en-US" dirty="0">
                  <a:solidFill>
                    <a:srgbClr val="FF0000"/>
                  </a:solidFill>
                </a:rPr>
                <a:t>Our focus</a:t>
              </a:r>
              <a:endParaRPr lang="en-CA" dirty="0">
                <a:solidFill>
                  <a:srgbClr val="FF0000"/>
                </a:solidFill>
              </a:endParaRPr>
            </a:p>
          </p:txBody>
        </p:sp>
      </p:grpSp>
      <p:grpSp>
        <p:nvGrpSpPr>
          <p:cNvPr id="11" name="Group 10"/>
          <p:cNvGrpSpPr/>
          <p:nvPr/>
        </p:nvGrpSpPr>
        <p:grpSpPr>
          <a:xfrm>
            <a:off x="7456801" y="4152801"/>
            <a:ext cx="1075639" cy="1436439"/>
            <a:chOff x="7452320" y="1920553"/>
            <a:chExt cx="1075639" cy="1436439"/>
          </a:xfrm>
        </p:grpSpPr>
        <p:sp>
          <p:nvSpPr>
            <p:cNvPr id="12" name="Right Brace 11"/>
            <p:cNvSpPr/>
            <p:nvPr/>
          </p:nvSpPr>
          <p:spPr bwMode="auto">
            <a:xfrm>
              <a:off x="7452320" y="1920553"/>
              <a:ext cx="504056" cy="1436439"/>
            </a:xfrm>
            <a:prstGeom prst="rightBrac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dirty="0">
                <a:ln>
                  <a:noFill/>
                </a:ln>
                <a:solidFill>
                  <a:srgbClr val="FF0000"/>
                </a:solidFill>
                <a:effectLst/>
                <a:latin typeface="Tahoma" pitchFamily="34" charset="0"/>
                <a:ea typeface="ＭＳ Ｐゴシック" charset="-128"/>
              </a:endParaRPr>
            </a:p>
          </p:txBody>
        </p:sp>
        <p:sp>
          <p:nvSpPr>
            <p:cNvPr id="13" name="TextBox 12"/>
            <p:cNvSpPr txBox="1"/>
            <p:nvPr/>
          </p:nvSpPr>
          <p:spPr>
            <a:xfrm>
              <a:off x="7973961" y="2204864"/>
              <a:ext cx="553998" cy="897040"/>
            </a:xfrm>
            <a:prstGeom prst="rect">
              <a:avLst/>
            </a:prstGeom>
            <a:noFill/>
          </p:spPr>
          <p:txBody>
            <a:bodyPr vert="eaVert" wrap="none" rtlCol="0">
              <a:spAutoFit/>
            </a:bodyPr>
            <a:lstStyle/>
            <a:p>
              <a:r>
                <a:rPr lang="en-US" dirty="0">
                  <a:solidFill>
                    <a:srgbClr val="FF0000"/>
                  </a:solidFill>
                </a:rPr>
                <a:t>Later</a:t>
              </a:r>
              <a:endParaRPr lang="en-CA" dirty="0">
                <a:solidFill>
                  <a:srgbClr val="FF0000"/>
                </a:solidFill>
              </a:endParaRPr>
            </a:p>
          </p:txBody>
        </p:sp>
      </p:grpSp>
    </p:spTree>
    <p:extLst>
      <p:ext uri="{BB962C8B-B14F-4D97-AF65-F5344CB8AC3E}">
        <p14:creationId xmlns:p14="http://schemas.microsoft.com/office/powerpoint/2010/main" val="107905076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4 vs. JUnit 5 </a:t>
            </a:r>
          </a:p>
        </p:txBody>
      </p:sp>
      <p:sp>
        <p:nvSpPr>
          <p:cNvPr id="3" name="Content Placeholder 2"/>
          <p:cNvSpPr>
            <a:spLocks noGrp="1"/>
          </p:cNvSpPr>
          <p:nvPr>
            <p:ph idx="1"/>
          </p:nvPr>
        </p:nvSpPr>
        <p:spPr>
          <a:xfrm>
            <a:off x="539553" y="1628800"/>
            <a:ext cx="8208912" cy="4262962"/>
          </a:xfrm>
        </p:spPr>
        <p:txBody>
          <a:bodyPr/>
          <a:lstStyle/>
          <a:p>
            <a:pPr algn="just"/>
            <a:r>
              <a:rPr lang="en-US" sz="2400" dirty="0"/>
              <a:t>Defining tests</a:t>
            </a:r>
          </a:p>
          <a:p>
            <a:pPr lvl="1" algn="just"/>
            <a:r>
              <a:rPr lang="en-US" sz="2000" b="0" dirty="0"/>
              <a:t>In the JUnit 4 and 5, test classes are no longer required to extend </a:t>
            </a:r>
            <a:r>
              <a:rPr lang="en-US" sz="2000" b="0" dirty="0" err="1">
                <a:latin typeface="Calibri" panose="020F0502020204030204" pitchFamily="34" charset="0"/>
                <a:cs typeface="Calibri" panose="020F0502020204030204" pitchFamily="34" charset="0"/>
              </a:rPr>
              <a:t>junit.framework.TestCase</a:t>
            </a:r>
            <a:r>
              <a:rPr lang="en-US" sz="2000" b="0" dirty="0"/>
              <a:t> class</a:t>
            </a:r>
          </a:p>
          <a:p>
            <a:pPr lvl="1" algn="just"/>
            <a:r>
              <a:rPr lang="en-US" sz="2000" b="0" dirty="0"/>
              <a:t>Test names are no longer need required to follow the </a:t>
            </a:r>
            <a:r>
              <a:rPr lang="en-US" sz="2000" b="1" dirty="0" err="1">
                <a:latin typeface="Calibri" panose="020F0502020204030204" pitchFamily="34" charset="0"/>
                <a:cs typeface="Calibri" panose="020F0502020204030204" pitchFamily="34" charset="0"/>
              </a:rPr>
              <a:t>testXXX</a:t>
            </a:r>
            <a:r>
              <a:rPr lang="en-US" sz="2000" b="0" dirty="0"/>
              <a:t> pattern, i.e. </a:t>
            </a:r>
            <a:r>
              <a:rPr lang="en-CA" sz="2000" dirty="0"/>
              <a:t>do not prefix the test method with “</a:t>
            </a:r>
            <a:r>
              <a:rPr lang="en-CA" sz="2000" dirty="0">
                <a:latin typeface="Calibri" panose="020F0502020204030204" pitchFamily="34" charset="0"/>
                <a:cs typeface="Calibri" panose="020F0502020204030204" pitchFamily="34" charset="0"/>
              </a:rPr>
              <a:t>test</a:t>
            </a:r>
            <a:r>
              <a:rPr lang="en-CA" sz="2000" dirty="0"/>
              <a:t>”</a:t>
            </a:r>
            <a:r>
              <a:rPr lang="en-US" sz="2000" b="0" dirty="0"/>
              <a:t> </a:t>
            </a:r>
          </a:p>
          <a:p>
            <a:pPr lvl="1" algn="just"/>
            <a:r>
              <a:rPr lang="en-US" sz="2000" b="0" dirty="0"/>
              <a:t>Instead, in JUnit4</a:t>
            </a:r>
            <a:r>
              <a:rPr lang="en-US" sz="2000" dirty="0"/>
              <a:t>/5</a:t>
            </a:r>
            <a:r>
              <a:rPr lang="en-US" sz="2000" b="0" dirty="0"/>
              <a:t>, any public class with a zero-argument public constructor can act as a test class, any methods which are considered as a test method should be annotated with the </a:t>
            </a:r>
            <a:r>
              <a:rPr lang="en-US" sz="2000" b="1" dirty="0">
                <a:latin typeface="Calibri" panose="020F0502020204030204" pitchFamily="34" charset="0"/>
                <a:cs typeface="Calibri" panose="020F0502020204030204" pitchFamily="34" charset="0"/>
              </a:rPr>
              <a:t>@Test </a:t>
            </a:r>
            <a:r>
              <a:rPr lang="en-US" sz="2000" b="1" dirty="0">
                <a:solidFill>
                  <a:srgbClr val="FF0000"/>
                </a:solidFill>
              </a:rPr>
              <a:t>annotation</a:t>
            </a:r>
          </a:p>
          <a:p>
            <a:pPr lvl="1" algn="just"/>
            <a:r>
              <a:rPr lang="en-US" sz="2000" dirty="0"/>
              <a:t>JUnit4/5 </a:t>
            </a:r>
            <a:r>
              <a:rPr lang="en-CA" sz="2000" dirty="0"/>
              <a:t>use one of the </a:t>
            </a:r>
            <a:r>
              <a:rPr lang="en-CA" sz="2000" b="1" dirty="0">
                <a:latin typeface="Calibri" panose="020F0502020204030204" pitchFamily="34" charset="0"/>
                <a:cs typeface="Calibri" panose="020F0502020204030204" pitchFamily="34" charset="0"/>
              </a:rPr>
              <a:t>assert() </a:t>
            </a:r>
            <a:r>
              <a:rPr lang="en-CA" sz="2000" dirty="0"/>
              <a:t>methods</a:t>
            </a:r>
          </a:p>
          <a:p>
            <a:pPr lvl="1" algn="just"/>
            <a:r>
              <a:rPr lang="en-US" sz="2000" dirty="0"/>
              <a:t>JUnit4 </a:t>
            </a:r>
            <a:r>
              <a:rPr lang="en-CA" sz="2000" dirty="0"/>
              <a:t>runs the test using </a:t>
            </a:r>
            <a:r>
              <a:rPr lang="en-CA" sz="2000" dirty="0">
                <a:latin typeface="Calibri" panose="020F0502020204030204" pitchFamily="34" charset="0"/>
                <a:cs typeface="Calibri" panose="020F0502020204030204" pitchFamily="34" charset="0"/>
              </a:rPr>
              <a:t>JUnit4TestAdapter </a:t>
            </a:r>
            <a:endParaRPr lang="en-US" sz="2000" b="0" dirty="0">
              <a:latin typeface="Calibri" panose="020F0502020204030204" pitchFamily="34" charset="0"/>
              <a:cs typeface="Calibri" panose="020F0502020204030204" pitchFamily="34" charset="0"/>
            </a:endParaRPr>
          </a:p>
          <a:p>
            <a:endParaRPr lang="en-US" sz="2400" dirty="0"/>
          </a:p>
          <a:p>
            <a:endParaRPr lang="en-US" sz="2400" dirty="0"/>
          </a:p>
        </p:txBody>
      </p:sp>
      <p:sp>
        <p:nvSpPr>
          <p:cNvPr id="4" name="TextBox 3"/>
          <p:cNvSpPr txBox="1"/>
          <p:nvPr/>
        </p:nvSpPr>
        <p:spPr>
          <a:xfrm>
            <a:off x="2686326" y="5707096"/>
            <a:ext cx="592380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sz="1800" dirty="0">
                <a:solidFill>
                  <a:srgbClr val="FF0000"/>
                </a:solidFill>
              </a:rPr>
              <a:t>We will use either of JUnit 4 or 5 in the exercises and Labs</a:t>
            </a:r>
            <a:endParaRPr lang="en-CA" sz="1800" dirty="0">
              <a:solidFill>
                <a:srgbClr val="FF0000"/>
              </a:solidFill>
            </a:endParaRPr>
          </a:p>
        </p:txBody>
      </p:sp>
      <p:sp>
        <p:nvSpPr>
          <p:cNvPr id="5" name="Slide Number Placeholder 4">
            <a:extLst>
              <a:ext uri="{FF2B5EF4-FFF2-40B4-BE49-F238E27FC236}">
                <a16:creationId xmlns:a16="http://schemas.microsoft.com/office/drawing/2014/main" id="{8929E2B4-AE41-4DC0-9E29-BC8781B91E6B}"/>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30</a:t>
            </a:fld>
            <a:endParaRPr lang="en-US" altLang="ja-JP"/>
          </a:p>
        </p:txBody>
      </p:sp>
    </p:spTree>
    <p:extLst>
      <p:ext uri="{BB962C8B-B14F-4D97-AF65-F5344CB8AC3E}">
        <p14:creationId xmlns:p14="http://schemas.microsoft.com/office/powerpoint/2010/main" val="801897377"/>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DFA1-BC7A-43F7-80EE-85675E58C9F0}"/>
              </a:ext>
            </a:extLst>
          </p:cNvPr>
          <p:cNvSpPr>
            <a:spLocks noGrp="1"/>
          </p:cNvSpPr>
          <p:nvPr>
            <p:ph type="title"/>
          </p:nvPr>
        </p:nvSpPr>
        <p:spPr/>
        <p:txBody>
          <a:bodyPr/>
          <a:lstStyle/>
          <a:p>
            <a:r>
              <a:rPr lang="en-US" dirty="0"/>
              <a:t>Anatomy of Junit Testing</a:t>
            </a:r>
          </a:p>
        </p:txBody>
      </p:sp>
      <p:sp>
        <p:nvSpPr>
          <p:cNvPr id="3" name="Content Placeholder 2">
            <a:extLst>
              <a:ext uri="{FF2B5EF4-FFF2-40B4-BE49-F238E27FC236}">
                <a16:creationId xmlns:a16="http://schemas.microsoft.com/office/drawing/2014/main" id="{460F0A8B-050A-481E-9EBE-488901F1E5E8}"/>
              </a:ext>
            </a:extLst>
          </p:cNvPr>
          <p:cNvSpPr>
            <a:spLocks noGrp="1"/>
          </p:cNvSpPr>
          <p:nvPr>
            <p:ph idx="1"/>
          </p:nvPr>
        </p:nvSpPr>
        <p:spPr/>
        <p:txBody>
          <a:bodyPr/>
          <a:lstStyle/>
          <a:p>
            <a:r>
              <a:rPr lang="en-US" dirty="0"/>
              <a:t>1. Get the SUT</a:t>
            </a:r>
          </a:p>
          <a:p>
            <a:r>
              <a:rPr lang="en-US" dirty="0"/>
              <a:t>2. Create </a:t>
            </a:r>
            <a:r>
              <a:rPr lang="en-US" dirty="0">
                <a:solidFill>
                  <a:srgbClr val="FF0000"/>
                </a:solidFill>
              </a:rPr>
              <a:t>test case </a:t>
            </a:r>
            <a:r>
              <a:rPr lang="en-US" dirty="0"/>
              <a:t>class(es)</a:t>
            </a:r>
          </a:p>
          <a:p>
            <a:pPr lvl="1"/>
            <a:r>
              <a:rPr lang="en-US" dirty="0"/>
              <a:t>Create tests for each method in the SUT</a:t>
            </a:r>
          </a:p>
          <a:p>
            <a:r>
              <a:rPr lang="en-US" dirty="0"/>
              <a:t>3. Create </a:t>
            </a:r>
            <a:r>
              <a:rPr lang="en-US" dirty="0">
                <a:solidFill>
                  <a:srgbClr val="FF0000"/>
                </a:solidFill>
              </a:rPr>
              <a:t>test suite </a:t>
            </a:r>
            <a:r>
              <a:rPr lang="en-US" dirty="0"/>
              <a:t>class</a:t>
            </a:r>
          </a:p>
          <a:p>
            <a:r>
              <a:rPr lang="en-US" dirty="0"/>
              <a:t>4. Create </a:t>
            </a:r>
            <a:r>
              <a:rPr lang="en-US" dirty="0">
                <a:solidFill>
                  <a:srgbClr val="FF0000"/>
                </a:solidFill>
              </a:rPr>
              <a:t>test runner </a:t>
            </a:r>
            <a:r>
              <a:rPr lang="en-US" dirty="0"/>
              <a:t>class</a:t>
            </a:r>
          </a:p>
          <a:p>
            <a:r>
              <a:rPr lang="en-US" dirty="0"/>
              <a:t>5. Compile and run</a:t>
            </a:r>
          </a:p>
        </p:txBody>
      </p:sp>
      <p:sp>
        <p:nvSpPr>
          <p:cNvPr id="4" name="Footer Placeholder 3">
            <a:extLst>
              <a:ext uri="{FF2B5EF4-FFF2-40B4-BE49-F238E27FC236}">
                <a16:creationId xmlns:a16="http://schemas.microsoft.com/office/drawing/2014/main" id="{6D0B805E-3C7F-452E-8E36-F0BE2CD3F24C}"/>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A665E47B-F1CF-49C3-87D6-8657EB73B3BF}"/>
              </a:ext>
            </a:extLst>
          </p:cNvPr>
          <p:cNvSpPr>
            <a:spLocks noGrp="1"/>
          </p:cNvSpPr>
          <p:nvPr>
            <p:ph type="sldNum" sz="quarter" idx="12"/>
          </p:nvPr>
        </p:nvSpPr>
        <p:spPr/>
        <p:txBody>
          <a:bodyPr/>
          <a:lstStyle/>
          <a:p>
            <a:fld id="{E0C33045-984B-4F44-A077-3B45BEEE9467}" type="slidenum">
              <a:rPr lang="ja-JP" altLang="en-US" smtClean="0"/>
              <a:pPr/>
              <a:t>31</a:t>
            </a:fld>
            <a:endParaRPr lang="en-US" altLang="ja-JP"/>
          </a:p>
        </p:txBody>
      </p:sp>
    </p:spTree>
    <p:extLst>
      <p:ext uri="{BB962C8B-B14F-4D97-AF65-F5344CB8AC3E}">
        <p14:creationId xmlns:p14="http://schemas.microsoft.com/office/powerpoint/2010/main" val="1045150676"/>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JUnit Test Case</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32</a:t>
            </a:fld>
            <a:endParaRPr lang="en-US" altLang="ja-JP"/>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259632" y="1447106"/>
            <a:ext cx="7211144" cy="4868323"/>
          </a:xfrm>
          <a:prstGeom prst="rect">
            <a:avLst/>
          </a:prstGeom>
        </p:spPr>
      </p:pic>
      <p:grpSp>
        <p:nvGrpSpPr>
          <p:cNvPr id="14" name="Group 13"/>
          <p:cNvGrpSpPr/>
          <p:nvPr/>
        </p:nvGrpSpPr>
        <p:grpSpPr>
          <a:xfrm>
            <a:off x="4139952" y="1988840"/>
            <a:ext cx="2641848" cy="2736304"/>
            <a:chOff x="4139952" y="1988840"/>
            <a:chExt cx="2641848" cy="2736304"/>
          </a:xfrm>
        </p:grpSpPr>
        <p:sp>
          <p:nvSpPr>
            <p:cNvPr id="3" name="Rectangle 2"/>
            <p:cNvSpPr/>
            <p:nvPr/>
          </p:nvSpPr>
          <p:spPr bwMode="auto">
            <a:xfrm>
              <a:off x="4139952" y="4365104"/>
              <a:ext cx="864096" cy="360040"/>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8" name="Straight Arrow Connector 7"/>
            <p:cNvCxnSpPr>
              <a:stCxn id="9" idx="2"/>
            </p:cNvCxnSpPr>
            <p:nvPr/>
          </p:nvCxnSpPr>
          <p:spPr bwMode="auto">
            <a:xfrm flipH="1">
              <a:off x="4572000" y="2276872"/>
              <a:ext cx="1608956" cy="2088232"/>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sp>
          <p:nvSpPr>
            <p:cNvPr id="9" name="Rectangle 8"/>
            <p:cNvSpPr/>
            <p:nvPr/>
          </p:nvSpPr>
          <p:spPr bwMode="auto">
            <a:xfrm>
              <a:off x="5580112" y="1988840"/>
              <a:ext cx="1201688" cy="288032"/>
            </a:xfrm>
            <a:prstGeom prst="rec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F0000"/>
                  </a:solidFill>
                  <a:effectLst/>
                  <a:latin typeface="Tahoma" pitchFamily="34" charset="0"/>
                  <a:ea typeface="ＭＳ Ｐゴシック" charset="-128"/>
                </a:rPr>
                <a:t>Annotation </a:t>
              </a:r>
              <a:endParaRPr kumimoji="1" lang="en-CA" sz="1400" b="1" i="0" u="none" strike="noStrike" cap="none" normalizeH="0" baseline="0" dirty="0">
                <a:ln>
                  <a:noFill/>
                </a:ln>
                <a:solidFill>
                  <a:srgbClr val="FF0000"/>
                </a:solidFill>
                <a:effectLst/>
                <a:latin typeface="Tahoma" pitchFamily="34" charset="0"/>
                <a:ea typeface="ＭＳ Ｐゴシック" charset="-128"/>
              </a:endParaRPr>
            </a:p>
          </p:txBody>
        </p:sp>
      </p:grpSp>
      <p:grpSp>
        <p:nvGrpSpPr>
          <p:cNvPr id="15" name="Group 14"/>
          <p:cNvGrpSpPr/>
          <p:nvPr/>
        </p:nvGrpSpPr>
        <p:grpSpPr>
          <a:xfrm>
            <a:off x="4427984" y="2399010"/>
            <a:ext cx="2885492" cy="2902198"/>
            <a:chOff x="4139952" y="1822946"/>
            <a:chExt cx="2885492" cy="2902198"/>
          </a:xfrm>
        </p:grpSpPr>
        <p:sp>
          <p:nvSpPr>
            <p:cNvPr id="16" name="Rectangle 15"/>
            <p:cNvSpPr/>
            <p:nvPr/>
          </p:nvSpPr>
          <p:spPr bwMode="auto">
            <a:xfrm>
              <a:off x="4139952" y="4365104"/>
              <a:ext cx="1296144" cy="360040"/>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17" name="Straight Arrow Connector 16"/>
            <p:cNvCxnSpPr>
              <a:stCxn id="18" idx="2"/>
            </p:cNvCxnSpPr>
            <p:nvPr/>
          </p:nvCxnSpPr>
          <p:spPr bwMode="auto">
            <a:xfrm flipH="1">
              <a:off x="4572000" y="2110978"/>
              <a:ext cx="1852600" cy="2254126"/>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sp>
          <p:nvSpPr>
            <p:cNvPr id="18" name="Rectangle 17"/>
            <p:cNvSpPr/>
            <p:nvPr/>
          </p:nvSpPr>
          <p:spPr bwMode="auto">
            <a:xfrm>
              <a:off x="5823756" y="1822946"/>
              <a:ext cx="1201688" cy="288032"/>
            </a:xfrm>
            <a:prstGeom prst="rec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F0000"/>
                  </a:solidFill>
                  <a:effectLst/>
                  <a:latin typeface="Tahoma" pitchFamily="34" charset="0"/>
                  <a:ea typeface="ＭＳ Ｐゴシック" charset="-128"/>
                </a:rPr>
                <a:t>Assertion </a:t>
              </a:r>
              <a:endParaRPr kumimoji="1" lang="en-CA" sz="1400" b="1" i="0" u="none" strike="noStrike" cap="none" normalizeH="0" baseline="0" dirty="0">
                <a:ln>
                  <a:noFill/>
                </a:ln>
                <a:solidFill>
                  <a:srgbClr val="FF0000"/>
                </a:solidFill>
                <a:effectLst/>
                <a:latin typeface="Tahoma" pitchFamily="34" charset="0"/>
                <a:ea typeface="ＭＳ Ｐゴシック" charset="-128"/>
              </a:endParaRPr>
            </a:p>
          </p:txBody>
        </p:sp>
      </p:grpSp>
      <p:sp>
        <p:nvSpPr>
          <p:cNvPr id="19" name="Rectangle 18">
            <a:extLst>
              <a:ext uri="{FF2B5EF4-FFF2-40B4-BE49-F238E27FC236}">
                <a16:creationId xmlns:a16="http://schemas.microsoft.com/office/drawing/2014/main" id="{24C943CF-002C-4182-90BB-42B528F32D5F}"/>
              </a:ext>
            </a:extLst>
          </p:cNvPr>
          <p:cNvSpPr/>
          <p:nvPr/>
        </p:nvSpPr>
        <p:spPr bwMode="auto">
          <a:xfrm rot="16200000">
            <a:off x="-533089" y="2865326"/>
            <a:ext cx="2041004" cy="288032"/>
          </a:xfrm>
          <a:prstGeom prst="rec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F0000"/>
                </a:solidFill>
                <a:effectLst/>
                <a:latin typeface="Tahoma" pitchFamily="34" charset="0"/>
                <a:ea typeface="ＭＳ Ｐゴシック" charset="-128"/>
              </a:rPr>
              <a:t>Method to be tested </a:t>
            </a:r>
            <a:endParaRPr kumimoji="1" lang="en-CA" sz="1400" b="1" i="0" u="none" strike="noStrike" cap="none" normalizeH="0" baseline="0" dirty="0">
              <a:ln>
                <a:noFill/>
              </a:ln>
              <a:solidFill>
                <a:srgbClr val="FF0000"/>
              </a:solidFill>
              <a:effectLst/>
              <a:latin typeface="Tahoma" pitchFamily="34" charset="0"/>
              <a:ea typeface="ＭＳ Ｐゴシック" charset="-128"/>
            </a:endParaRPr>
          </a:p>
        </p:txBody>
      </p:sp>
      <p:cxnSp>
        <p:nvCxnSpPr>
          <p:cNvPr id="20" name="Straight Arrow Connector 19">
            <a:extLst>
              <a:ext uri="{FF2B5EF4-FFF2-40B4-BE49-F238E27FC236}">
                <a16:creationId xmlns:a16="http://schemas.microsoft.com/office/drawing/2014/main" id="{07727626-13EA-40C7-B356-EBB4B218C704}"/>
              </a:ext>
            </a:extLst>
          </p:cNvPr>
          <p:cNvCxnSpPr>
            <a:cxnSpLocks/>
            <a:stCxn id="19" idx="2"/>
          </p:cNvCxnSpPr>
          <p:nvPr/>
        </p:nvCxnSpPr>
        <p:spPr bwMode="auto">
          <a:xfrm flipV="1">
            <a:off x="631429" y="2399010"/>
            <a:ext cx="916235" cy="610332"/>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spTree>
    <p:extLst>
      <p:ext uri="{BB962C8B-B14F-4D97-AF65-F5344CB8AC3E}">
        <p14:creationId xmlns:p14="http://schemas.microsoft.com/office/powerpoint/2010/main" val="387660422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A JUnit Test Class</a:t>
            </a:r>
            <a:endParaRPr lang="en-CA" dirty="0"/>
          </a:p>
        </p:txBody>
      </p:sp>
      <p:sp>
        <p:nvSpPr>
          <p:cNvPr id="3" name="Content Placeholder 2"/>
          <p:cNvSpPr>
            <a:spLocks noGrp="1"/>
          </p:cNvSpPr>
          <p:nvPr>
            <p:ph idx="1"/>
          </p:nvPr>
        </p:nvSpPr>
        <p:spPr>
          <a:xfrm>
            <a:off x="900113" y="1560513"/>
            <a:ext cx="8001000" cy="1436439"/>
          </a:xfrm>
        </p:spPr>
        <p:txBody>
          <a:bodyPr/>
          <a:lstStyle/>
          <a:p>
            <a:r>
              <a:rPr lang="en-CA" sz="2800" dirty="0"/>
              <a:t>A method with </a:t>
            </a:r>
            <a:r>
              <a:rPr lang="en-CA" sz="2800" dirty="0">
                <a:latin typeface="Calibri" panose="020F0502020204030204" pitchFamily="34" charset="0"/>
                <a:cs typeface="Calibri" panose="020F0502020204030204" pitchFamily="34" charset="0"/>
              </a:rPr>
              <a:t>@Test </a:t>
            </a:r>
            <a:r>
              <a:rPr lang="en-CA" sz="2800" dirty="0"/>
              <a:t>is flagged as a JUnit test case</a:t>
            </a:r>
          </a:p>
          <a:p>
            <a:r>
              <a:rPr lang="en-CA" sz="2800" dirty="0"/>
              <a:t>All </a:t>
            </a:r>
            <a:r>
              <a:rPr lang="en-CA" sz="2800" dirty="0">
                <a:latin typeface="Calibri" panose="020F0502020204030204" pitchFamily="34" charset="0"/>
                <a:cs typeface="Calibri" panose="020F0502020204030204" pitchFamily="34" charset="0"/>
              </a:rPr>
              <a:t>@Test </a:t>
            </a:r>
            <a:r>
              <a:rPr lang="en-CA" sz="2800" dirty="0"/>
              <a:t>methods run when JUnit runs your test class</a:t>
            </a:r>
          </a:p>
          <a:p>
            <a:endParaRPr lang="en-CA" sz="2800" dirty="0"/>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a:ln>
                  <a:noFill/>
                </a:ln>
                <a:solidFill>
                  <a:srgbClr val="000000"/>
                </a:solidFill>
                <a:effectLst/>
                <a:uLnTx/>
                <a:uFillTx/>
                <a:latin typeface="Tahoma" pitchFamily="34" charset="0"/>
                <a:ea typeface="ＭＳ Ｐゴシック" charset="-128"/>
                <a:cs typeface="+mn-cs"/>
              </a:rPr>
              <a:t>far@ucalgary.ca</a:t>
            </a:r>
            <a:endParaRPr kumimoji="0" lang="en-US" altLang="ja-JP" sz="1200" b="0" i="0" u="none" strike="noStrike" kern="1200" cap="none" spc="0" normalizeH="0" baseline="0" noProof="0">
              <a:ln>
                <a:noFill/>
              </a:ln>
              <a:solidFill>
                <a:srgbClr val="000000"/>
              </a:solidFill>
              <a:effectLst/>
              <a:uLnTx/>
              <a:uFillTx/>
              <a:latin typeface="Tahoma" pitchFamily="34" charset="0"/>
              <a:ea typeface="ＭＳ Ｐゴシック" charset="-128"/>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C33045-984B-4F44-A077-3B45BEEE9467}" type="slidenum">
              <a:rPr kumimoji="0" lang="ja-JP" altLang="en-US" sz="1200" b="0" i="0" u="none" strike="noStrike" kern="1200" cap="none" spc="0" normalizeH="0" baseline="0" noProof="0" smtClean="0">
                <a:ln>
                  <a:noFill/>
                </a:ln>
                <a:solidFill>
                  <a:srgbClr val="000000"/>
                </a:solidFill>
                <a:effectLst/>
                <a:uLnTx/>
                <a:uFillTx/>
                <a:latin typeface="Tahoma"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ja-JP" sz="1200" b="0" i="0" u="none" strike="noStrike" kern="1200" cap="none" spc="0" normalizeH="0" baseline="0" noProof="0">
              <a:ln>
                <a:noFill/>
              </a:ln>
              <a:solidFill>
                <a:srgbClr val="000000"/>
              </a:solidFill>
              <a:effectLst/>
              <a:uLnTx/>
              <a:uFillTx/>
              <a:latin typeface="Tahoma" pitchFamily="34" charset="0"/>
              <a:ea typeface="ＭＳ Ｐゴシック" charset="-128"/>
              <a:cs typeface="+mn-cs"/>
            </a:endParaRPr>
          </a:p>
        </p:txBody>
      </p:sp>
      <p:sp>
        <p:nvSpPr>
          <p:cNvPr id="6" name="Rectangle 3"/>
          <p:cNvSpPr txBox="1">
            <a:spLocks noChangeArrowheads="1"/>
          </p:cNvSpPr>
          <p:nvPr/>
        </p:nvSpPr>
        <p:spPr bwMode="auto">
          <a:xfrm>
            <a:off x="980233" y="3212976"/>
            <a:ext cx="7624215" cy="288032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normAutofit fontScale="85000" lnSpcReduction="20000"/>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import static </a:t>
            </a:r>
            <a:r>
              <a:rPr kumimoji="1" lang="en-US" sz="2400" b="0" i="0" u="none" strike="noStrike" kern="0" cap="none" spc="0" normalizeH="0" baseline="0" noProof="0" dirty="0" err="1">
                <a:ln>
                  <a:noFill/>
                </a:ln>
                <a:solidFill>
                  <a:srgbClr val="404040"/>
                </a:solidFill>
                <a:effectLst/>
                <a:uLnTx/>
                <a:uFillTx/>
                <a:latin typeface="Courier New" pitchFamily="49" charset="0"/>
                <a:ea typeface="+mn-ea"/>
                <a:cs typeface="+mn-cs"/>
              </a:rPr>
              <a:t>org.junit.Assert</a:t>
            </a: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a:t>
            </a: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import </a:t>
            </a:r>
            <a:r>
              <a:rPr kumimoji="1" lang="en-US" sz="2400" b="0" i="0" u="none" strike="noStrike" kern="0" cap="none" spc="0" normalizeH="0" baseline="0" noProof="0" dirty="0" err="1">
                <a:ln>
                  <a:noFill/>
                </a:ln>
                <a:solidFill>
                  <a:srgbClr val="404040"/>
                </a:solidFill>
                <a:effectLst/>
                <a:uLnTx/>
                <a:uFillTx/>
                <a:latin typeface="Courier New" pitchFamily="49" charset="0"/>
                <a:ea typeface="+mn-ea"/>
                <a:cs typeface="+mn-cs"/>
              </a:rPr>
              <a:t>org.junit</a:t>
            </a: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 </a:t>
            </a: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import </a:t>
            </a:r>
            <a:r>
              <a:rPr kumimoji="1" lang="en-US" sz="2400" b="0" i="0" u="none" strike="noStrike" kern="0" cap="none" spc="0" normalizeH="0" baseline="0" noProof="0" dirty="0" err="1">
                <a:ln>
                  <a:noFill/>
                </a:ln>
                <a:solidFill>
                  <a:srgbClr val="404040"/>
                </a:solidFill>
                <a:effectLst/>
                <a:uLnTx/>
                <a:uFillTx/>
                <a:latin typeface="Courier New" pitchFamily="49" charset="0"/>
                <a:ea typeface="+mn-ea"/>
                <a:cs typeface="+mn-cs"/>
              </a:rPr>
              <a:t>java.util</a:t>
            </a: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a:t>
            </a: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endPar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endParaRP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public class </a:t>
            </a:r>
            <a:r>
              <a:rPr kumimoji="1" lang="en-US" sz="2400" b="1" i="0" u="none" strike="noStrike" kern="0" cap="none" spc="0" normalizeH="0" baseline="0" noProof="0" dirty="0">
                <a:ln>
                  <a:noFill/>
                </a:ln>
                <a:solidFill>
                  <a:srgbClr val="404040"/>
                </a:solidFill>
                <a:effectLst/>
                <a:uLnTx/>
                <a:uFillTx/>
                <a:latin typeface="Times New Roman"/>
                <a:ea typeface="+mn-ea"/>
                <a:cs typeface="+mn-cs"/>
              </a:rPr>
              <a:t>TestJunit1</a:t>
            </a: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 {</a:t>
            </a:r>
          </a:p>
          <a:p>
            <a:pPr marL="640080" lvl="1" indent="-237744" fontAlgn="auto">
              <a:lnSpc>
                <a:spcPct val="70000"/>
              </a:lnSpc>
              <a:spcAft>
                <a:spcPts val="0"/>
              </a:spcAft>
              <a:buClr>
                <a:srgbClr val="FF0000"/>
              </a:buClr>
              <a:buNone/>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    ...            </a:t>
            </a:r>
            <a:r>
              <a:rPr lang="en-US" sz="1600" kern="0" dirty="0">
                <a:solidFill>
                  <a:srgbClr val="008000"/>
                </a:solidFill>
                <a:latin typeface="Courier New" pitchFamily="49" charset="0"/>
              </a:rPr>
              <a:t>// some code referring to the SUT</a:t>
            </a:r>
            <a:endParaRPr kumimoji="1" lang="en-US" sz="1600" b="0" i="0" u="none" strike="noStrike" kern="0" cap="none" spc="0" normalizeH="0" baseline="0" noProof="0" dirty="0">
              <a:ln>
                <a:noFill/>
              </a:ln>
              <a:solidFill>
                <a:srgbClr val="404040"/>
              </a:solidFill>
              <a:effectLst/>
              <a:uLnTx/>
              <a:uFillTx/>
              <a:latin typeface="Courier New" pitchFamily="49" charset="0"/>
              <a:ea typeface="+mn-ea"/>
              <a:cs typeface="+mn-cs"/>
            </a:endParaRP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 </a:t>
            </a: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r>
              <a:rPr kumimoji="1" lang="en-US" sz="2400" b="1" i="0" u="none" strike="noStrike" kern="0" cap="none" spc="0" normalizeH="0" baseline="0" noProof="0" dirty="0">
                <a:ln>
                  <a:noFill/>
                </a:ln>
                <a:solidFill>
                  <a:srgbClr val="FFCF01"/>
                </a:solidFill>
                <a:effectLst/>
                <a:uLnTx/>
                <a:uFillTx/>
                <a:latin typeface="Courier New" pitchFamily="49" charset="0"/>
                <a:ea typeface="+mn-ea"/>
                <a:cs typeface="+mn-cs"/>
              </a:rPr>
              <a:t>    </a:t>
            </a:r>
            <a:r>
              <a:rPr kumimoji="1" lang="en-US" sz="2400" b="1" i="0" u="none" strike="noStrike" kern="0" cap="none" spc="0" normalizeH="0" baseline="0" noProof="0" dirty="0">
                <a:ln>
                  <a:noFill/>
                </a:ln>
                <a:solidFill>
                  <a:srgbClr val="FF0000"/>
                </a:solidFill>
                <a:effectLst/>
                <a:uLnTx/>
                <a:uFillTx/>
                <a:latin typeface="Courier New" pitchFamily="49" charset="0"/>
                <a:ea typeface="+mn-ea"/>
                <a:cs typeface="+mn-cs"/>
              </a:rPr>
              <a:t>@Test</a:t>
            </a: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    public void </a:t>
            </a:r>
            <a:r>
              <a:rPr kumimoji="1" lang="en-US" sz="2400" b="1" i="0" u="none" strike="noStrike" kern="0" cap="none" spc="0" normalizeH="0" baseline="0" noProof="0" dirty="0">
                <a:ln>
                  <a:noFill/>
                </a:ln>
                <a:solidFill>
                  <a:srgbClr val="404040"/>
                </a:solidFill>
                <a:effectLst/>
                <a:uLnTx/>
                <a:uFillTx/>
                <a:latin typeface="Times New Roman"/>
                <a:ea typeface="+mn-ea"/>
                <a:cs typeface="+mn-cs"/>
              </a:rPr>
              <a:t>TestMethod1</a:t>
            </a: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 { </a:t>
            </a:r>
            <a:r>
              <a:rPr kumimoji="1" lang="en-US" sz="1600" b="1" i="0" u="none" strike="noStrike" kern="0" cap="none" spc="0" normalizeH="0" baseline="0" noProof="0" dirty="0">
                <a:ln>
                  <a:noFill/>
                </a:ln>
                <a:solidFill>
                  <a:srgbClr val="008000"/>
                </a:solidFill>
                <a:effectLst/>
                <a:uLnTx/>
                <a:uFillTx/>
                <a:latin typeface="Courier New" pitchFamily="49" charset="0"/>
                <a:ea typeface="+mn-ea"/>
                <a:cs typeface="+mn-cs"/>
              </a:rPr>
              <a:t>// a test case method</a:t>
            </a:r>
          </a:p>
          <a:p>
            <a:pPr marL="640080" lvl="1" indent="-237744" fontAlgn="auto">
              <a:lnSpc>
                <a:spcPct val="70000"/>
              </a:lnSpc>
              <a:spcAft>
                <a:spcPts val="0"/>
              </a:spcAft>
              <a:buClr>
                <a:srgbClr val="FF0000"/>
              </a:buClr>
              <a:buNone/>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        ...        </a:t>
            </a:r>
            <a:r>
              <a:rPr lang="en-US" sz="1600" kern="0" dirty="0">
                <a:solidFill>
                  <a:srgbClr val="008000"/>
                </a:solidFill>
                <a:latin typeface="Courier New" pitchFamily="49" charset="0"/>
              </a:rPr>
              <a:t>// put assertions here</a:t>
            </a:r>
            <a:endParaRPr kumimoji="1" lang="en-US" sz="1600" b="0" i="0" u="none" strike="noStrike" kern="0" cap="none" spc="0" normalizeH="0" baseline="0" noProof="0" dirty="0">
              <a:ln>
                <a:noFill/>
              </a:ln>
              <a:solidFill>
                <a:srgbClr val="404040"/>
              </a:solidFill>
              <a:effectLst/>
              <a:uLnTx/>
              <a:uFillTx/>
              <a:latin typeface="Courier New" pitchFamily="49" charset="0"/>
              <a:ea typeface="+mn-ea"/>
              <a:cs typeface="+mn-cs"/>
            </a:endParaRP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    }</a:t>
            </a: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r>
              <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rPr>
              <a:t>}</a:t>
            </a:r>
          </a:p>
          <a:p>
            <a:pPr marL="640080" marR="0" lvl="1" indent="-237744" algn="l" defTabSz="914400" rtl="0" eaLnBrk="1" fontAlgn="auto" latinLnBrk="0" hangingPunct="1">
              <a:lnSpc>
                <a:spcPct val="70000"/>
              </a:lnSpc>
              <a:spcBef>
                <a:spcPct val="20000"/>
              </a:spcBef>
              <a:spcAft>
                <a:spcPts val="0"/>
              </a:spcAft>
              <a:buClr>
                <a:srgbClr val="FF0000"/>
              </a:buClr>
              <a:buSzPct val="55000"/>
              <a:buFont typeface="Wingdings" pitchFamily="2" charset="2"/>
              <a:buNone/>
              <a:tabLst/>
              <a:defRPr/>
            </a:pPr>
            <a:endParaRPr kumimoji="1" lang="en-US" sz="2400" b="0" i="0" u="none" strike="noStrike" kern="0" cap="none" spc="0" normalizeH="0" baseline="0" noProof="0" dirty="0">
              <a:ln>
                <a:noFill/>
              </a:ln>
              <a:solidFill>
                <a:srgbClr val="404040"/>
              </a:solidFill>
              <a:effectLst/>
              <a:uLnTx/>
              <a:uFillTx/>
              <a:latin typeface="Courier New" pitchFamily="49" charset="0"/>
              <a:ea typeface="+mn-ea"/>
              <a:cs typeface="+mn-cs"/>
            </a:endParaRPr>
          </a:p>
        </p:txBody>
      </p:sp>
      <p:sp>
        <p:nvSpPr>
          <p:cNvPr id="7" name="Rectangle 6"/>
          <p:cNvSpPr/>
          <p:nvPr/>
        </p:nvSpPr>
        <p:spPr>
          <a:xfrm rot="16200000">
            <a:off x="-709281" y="3272480"/>
            <a:ext cx="2341457" cy="70788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CA" sz="2000" b="0" i="0" u="none" strike="noStrike" kern="1200" cap="none" spc="0" normalizeH="0" baseline="0" noProof="0" dirty="0">
                <a:ln>
                  <a:noFill/>
                </a:ln>
                <a:solidFill>
                  <a:srgbClr val="FF0000"/>
                </a:solidFill>
                <a:effectLst/>
                <a:uLnTx/>
                <a:uFillTx/>
                <a:latin typeface="Calibri" panose="020F0502020204030204" pitchFamily="34" charset="0"/>
                <a:ea typeface="ＭＳ Ｐゴシック" charset="-128"/>
                <a:cs typeface="+mn-cs"/>
              </a:rPr>
              <a:t>Standard imports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CA" sz="2000" b="0" i="0" u="none" strike="noStrike" kern="1200" cap="none" spc="0" normalizeH="0" baseline="0" noProof="0" dirty="0">
                <a:ln>
                  <a:noFill/>
                </a:ln>
                <a:solidFill>
                  <a:srgbClr val="FF0000"/>
                </a:solidFill>
                <a:effectLst/>
                <a:uLnTx/>
                <a:uFillTx/>
                <a:latin typeface="Calibri" panose="020F0502020204030204" pitchFamily="34" charset="0"/>
                <a:ea typeface="ＭＳ Ｐゴシック" charset="-128"/>
                <a:cs typeface="+mn-cs"/>
              </a:rPr>
              <a:t>for all JUnit classes</a:t>
            </a:r>
            <a:endParaRPr kumimoji="1" lang="en-CA" sz="2000" b="1" i="0" u="none" strike="noStrike" kern="1200" cap="none" spc="0" normalizeH="0" baseline="0" noProof="0" dirty="0">
              <a:ln>
                <a:noFill/>
              </a:ln>
              <a:solidFill>
                <a:srgbClr val="FF0000"/>
              </a:solidFill>
              <a:effectLst/>
              <a:uLnTx/>
              <a:uFillTx/>
              <a:latin typeface="Tahoma" pitchFamily="34" charset="0"/>
              <a:ea typeface="ＭＳ Ｐゴシック" charset="-128"/>
              <a:cs typeface="+mn-cs"/>
            </a:endParaRPr>
          </a:p>
        </p:txBody>
      </p:sp>
      <p:cxnSp>
        <p:nvCxnSpPr>
          <p:cNvPr id="10" name="Straight Arrow Connector 9">
            <a:extLst>
              <a:ext uri="{FF2B5EF4-FFF2-40B4-BE49-F238E27FC236}">
                <a16:creationId xmlns:a16="http://schemas.microsoft.com/office/drawing/2014/main" id="{642EB870-5C71-4601-B101-2FF687F4A525}"/>
              </a:ext>
            </a:extLst>
          </p:cNvPr>
          <p:cNvCxnSpPr>
            <a:cxnSpLocks/>
            <a:stCxn id="7" idx="2"/>
          </p:cNvCxnSpPr>
          <p:nvPr/>
        </p:nvCxnSpPr>
        <p:spPr bwMode="auto">
          <a:xfrm>
            <a:off x="815391" y="3626423"/>
            <a:ext cx="516249" cy="0"/>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spTree>
    <p:extLst>
      <p:ext uri="{BB962C8B-B14F-4D97-AF65-F5344CB8AC3E}">
        <p14:creationId xmlns:p14="http://schemas.microsoft.com/office/powerpoint/2010/main" val="2478090514"/>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60350"/>
            <a:ext cx="7877175" cy="1143000"/>
          </a:xfrm>
        </p:spPr>
        <p:txBody>
          <a:bodyPr/>
          <a:lstStyle/>
          <a:p>
            <a:r>
              <a:rPr lang="en-US" dirty="0"/>
              <a:t>A JUnit Test Suite</a:t>
            </a:r>
          </a:p>
        </p:txBody>
      </p:sp>
      <p:sp>
        <p:nvSpPr>
          <p:cNvPr id="3" name="Content Placeholder 2"/>
          <p:cNvSpPr>
            <a:spLocks noGrp="1"/>
          </p:cNvSpPr>
          <p:nvPr>
            <p:ph idx="1"/>
          </p:nvPr>
        </p:nvSpPr>
        <p:spPr>
          <a:xfrm>
            <a:off x="899592" y="1556792"/>
            <a:ext cx="7848872" cy="4248472"/>
          </a:xfrm>
        </p:spPr>
        <p:txBody>
          <a:bodyPr/>
          <a:lstStyle/>
          <a:p>
            <a:r>
              <a:rPr lang="en-US" sz="2400" dirty="0"/>
              <a:t>In JUnit 3, the way of constructing sets of your tests involved writing a </a:t>
            </a:r>
            <a:r>
              <a:rPr lang="en-US" sz="2400" dirty="0">
                <a:latin typeface="Calibri" panose="020F0502020204030204" pitchFamily="34" charset="0"/>
                <a:cs typeface="Calibri" panose="020F0502020204030204" pitchFamily="34" charset="0"/>
              </a:rPr>
              <a:t>suite() </a:t>
            </a:r>
            <a:r>
              <a:rPr lang="en-US" sz="2400" dirty="0"/>
              <a:t>method and manually inserting all tests that you want to be present in the suite</a:t>
            </a:r>
          </a:p>
          <a:p>
            <a:r>
              <a:rPr lang="en-US" sz="2400" dirty="0"/>
              <a:t>In JUnit 4-5, the suite construction is done by two </a:t>
            </a:r>
            <a:r>
              <a:rPr lang="en-US" sz="2400" dirty="0" err="1"/>
              <a:t>annota</a:t>
            </a:r>
            <a:r>
              <a:rPr lang="en-US" sz="2400" dirty="0"/>
              <a:t>  </a:t>
            </a:r>
            <a:r>
              <a:rPr lang="en-US" sz="2400" dirty="0" err="1"/>
              <a:t>tions</a:t>
            </a:r>
            <a:r>
              <a:rPr lang="en-US" sz="2400" dirty="0"/>
              <a:t>: </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RunWith</a:t>
            </a:r>
            <a:r>
              <a:rPr lang="en-US" sz="2400" dirty="0">
                <a:latin typeface="Calibri" panose="020F0502020204030204" pitchFamily="34" charset="0"/>
                <a:cs typeface="Calibri" panose="020F0502020204030204" pitchFamily="34" charset="0"/>
              </a:rPr>
              <a:t> </a:t>
            </a:r>
            <a:r>
              <a:rPr lang="en-US" sz="2400" dirty="0"/>
              <a:t>and </a:t>
            </a:r>
            <a:r>
              <a:rPr lang="en-US" sz="2400" dirty="0">
                <a:latin typeface="Calibri" panose="020F0502020204030204" pitchFamily="34" charset="0"/>
                <a:cs typeface="Calibri" panose="020F0502020204030204" pitchFamily="34" charset="0"/>
              </a:rPr>
              <a:t>@Suite</a:t>
            </a:r>
            <a:r>
              <a:rPr lang="en-US" sz="2400" dirty="0"/>
              <a:t> Classes annotations </a:t>
            </a:r>
          </a:p>
        </p:txBody>
      </p:sp>
      <p:sp>
        <p:nvSpPr>
          <p:cNvPr id="5" name="Slide Number Placeholder 4">
            <a:extLst>
              <a:ext uri="{FF2B5EF4-FFF2-40B4-BE49-F238E27FC236}">
                <a16:creationId xmlns:a16="http://schemas.microsoft.com/office/drawing/2014/main" id="{BB90A011-DEF0-4455-A48B-68345E92BCC7}"/>
              </a:ext>
            </a:extLst>
          </p:cNvPr>
          <p:cNvSpPr>
            <a:spLocks noGrp="1"/>
          </p:cNvSpPr>
          <p:nvPr>
            <p:ph type="sldNum" sz="quarter" idx="12"/>
          </p:nvPr>
        </p:nvSpPr>
        <p:spPr>
          <a:xfrm>
            <a:off x="6781800" y="6413500"/>
            <a:ext cx="1905000" cy="4000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C33045-984B-4F44-A077-3B45BEEE9467}" type="slidenum">
              <a:rPr kumimoji="0" lang="ja-JP" altLang="en-US" sz="1200" b="0" i="0" u="none" strike="noStrike" kern="1200" cap="none" spc="0" normalizeH="0" baseline="0" noProof="0" smtClean="0">
                <a:ln>
                  <a:noFill/>
                </a:ln>
                <a:solidFill>
                  <a:srgbClr val="000000"/>
                </a:solidFill>
                <a:effectLst/>
                <a:uLnTx/>
                <a:uFillTx/>
                <a:latin typeface="Tahoma"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ja-JP" sz="1200" b="0" i="0" u="none" strike="noStrike" kern="1200" cap="none" spc="0" normalizeH="0" baseline="0" noProof="0">
              <a:ln>
                <a:noFill/>
              </a:ln>
              <a:solidFill>
                <a:srgbClr val="000000"/>
              </a:solidFill>
              <a:effectLst/>
              <a:uLnTx/>
              <a:uFillTx/>
              <a:latin typeface="Tahoma" pitchFamily="34" charset="0"/>
              <a:ea typeface="ＭＳ Ｐゴシック" charset="-128"/>
              <a:cs typeface="+mn-cs"/>
            </a:endParaRPr>
          </a:p>
        </p:txBody>
      </p:sp>
      <p:sp>
        <p:nvSpPr>
          <p:cNvPr id="6" name="Rectangle 1">
            <a:extLst>
              <a:ext uri="{FF2B5EF4-FFF2-40B4-BE49-F238E27FC236}">
                <a16:creationId xmlns:a16="http://schemas.microsoft.com/office/drawing/2014/main" id="{BCD785B5-B650-4C36-9B9F-2D02FDF5645E}"/>
              </a:ext>
            </a:extLst>
          </p:cNvPr>
          <p:cNvSpPr>
            <a:spLocks noChangeArrowheads="1"/>
          </p:cNvSpPr>
          <p:nvPr/>
        </p:nvSpPr>
        <p:spPr bwMode="auto">
          <a:xfrm>
            <a:off x="4355976" y="3801059"/>
            <a:ext cx="4392488" cy="2308324"/>
          </a:xfrm>
          <a:prstGeom prst="rect">
            <a:avLst/>
          </a:prstGeom>
          <a:solidFill>
            <a:srgbClr val="EAEAEA"/>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package </a:t>
            </a:r>
            <a:r>
              <a:rPr kumimoji="0" lang="en-US" alt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my.package.tests</a:t>
            </a: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0000"/>
                </a:solidFill>
                <a:effectLst/>
                <a:uLnTx/>
                <a:uFillTx/>
                <a:latin typeface="Courier New" panose="02070309020205020404" pitchFamily="49" charset="0"/>
                <a:ea typeface="ＭＳ Ｐゴシック" charset="-128"/>
                <a:cs typeface="Courier New" panose="02070309020205020404" pitchFamily="49" charset="0"/>
              </a:rPr>
              <a:t>@</a:t>
            </a:r>
            <a:r>
              <a:rPr kumimoji="0" lang="en-US" altLang="en-US" sz="1800" b="1" i="0" u="none" strike="noStrike" kern="1200" cap="none" spc="0" normalizeH="0" baseline="0" noProof="0" dirty="0" err="1">
                <a:ln>
                  <a:noFill/>
                </a:ln>
                <a:solidFill>
                  <a:srgbClr val="FF0000"/>
                </a:solidFill>
                <a:effectLst/>
                <a:uLnTx/>
                <a:uFillTx/>
                <a:latin typeface="Courier New" panose="02070309020205020404" pitchFamily="49" charset="0"/>
                <a:ea typeface="ＭＳ Ｐゴシック" charset="-128"/>
                <a:cs typeface="Courier New" panose="02070309020205020404" pitchFamily="49" charset="0"/>
              </a:rPr>
              <a:t>RunWith</a:t>
            </a: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a:t>
            </a:r>
            <a:r>
              <a:rPr kumimoji="0" lang="en-US" altLang="en-US" sz="1800" b="1" i="0" u="none" strike="noStrike" kern="1200" cap="none" spc="0" normalizeH="0" baseline="0" noProof="0" dirty="0" err="1">
                <a:ln>
                  <a:noFill/>
                </a:ln>
                <a:solidFill>
                  <a:srgbClr val="0070C0"/>
                </a:solidFill>
                <a:effectLst/>
                <a:uLnTx/>
                <a:uFillTx/>
                <a:latin typeface="Courier New" panose="02070309020205020404" pitchFamily="49" charset="0"/>
                <a:ea typeface="ＭＳ Ｐゴシック" charset="-128"/>
                <a:cs typeface="Courier New" panose="02070309020205020404" pitchFamily="49" charset="0"/>
              </a:rPr>
              <a:t>Suite</a:t>
            </a:r>
            <a:r>
              <a:rPr kumimoji="0" lang="en-US" alt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.class</a:t>
            </a: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0000"/>
                </a:solidFill>
                <a:effectLst/>
                <a:uLnTx/>
                <a:uFillTx/>
                <a:latin typeface="Courier New" panose="02070309020205020404" pitchFamily="49" charset="0"/>
                <a:ea typeface="ＭＳ Ｐゴシック" charset="-128"/>
                <a:cs typeface="Courier New" panose="02070309020205020404" pitchFamily="49" charset="0"/>
              </a:rPr>
              <a:t>@</a:t>
            </a:r>
            <a:r>
              <a:rPr kumimoji="0" lang="en-US" altLang="en-US" sz="1800" b="1" i="0" u="none" strike="noStrike" kern="1200" cap="none" spc="0" normalizeH="0" baseline="0" noProof="0" dirty="0" err="1">
                <a:ln>
                  <a:noFill/>
                </a:ln>
                <a:solidFill>
                  <a:srgbClr val="FF0000"/>
                </a:solidFill>
                <a:effectLst/>
                <a:uLnTx/>
                <a:uFillTx/>
                <a:latin typeface="Courier New" panose="02070309020205020404" pitchFamily="49" charset="0"/>
                <a:ea typeface="ＭＳ Ｐゴシック" charset="-128"/>
                <a:cs typeface="Courier New" panose="02070309020205020404" pitchFamily="49" charset="0"/>
              </a:rPr>
              <a:t>Suite.SuiteClasses</a:t>
            </a: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r>
              <a:rPr kumimoji="0" lang="en-US" altLang="en-US" sz="1800" b="1" i="0" u="none" strike="noStrike" kern="1200" cap="none" spc="0" normalizeH="0" baseline="0" noProof="0" dirty="0">
                <a:ln>
                  <a:noFill/>
                </a:ln>
                <a:solidFill>
                  <a:srgbClr val="0070C0"/>
                </a:solidFill>
                <a:effectLst/>
                <a:uLnTx/>
                <a:uFillTx/>
                <a:latin typeface="Courier New" panose="02070309020205020404" pitchFamily="49" charset="0"/>
                <a:ea typeface="ＭＳ Ｐゴシック" charset="-128"/>
                <a:cs typeface="Courier New" panose="02070309020205020404" pitchFamily="49" charset="0"/>
              </a:rPr>
              <a:t>TestJunit1</a:t>
            </a: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.class,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r>
              <a:rPr kumimoji="0" lang="en-US" altLang="en-US" sz="1800" dirty="0">
                <a:solidFill>
                  <a:srgbClr val="0070C0"/>
                </a:solidFill>
                <a:latin typeface="Courier New" panose="02070309020205020404" pitchFamily="49" charset="0"/>
                <a:cs typeface="Courier New" panose="02070309020205020404" pitchFamily="49" charset="0"/>
              </a:rPr>
              <a:t>T</a:t>
            </a:r>
            <a:r>
              <a:rPr kumimoji="0" lang="en-US" altLang="en-US" sz="1800" b="1" i="0" u="none" strike="noStrike" kern="1200" cap="none" spc="0" normalizeH="0" baseline="0" noProof="0" dirty="0">
                <a:ln>
                  <a:noFill/>
                </a:ln>
                <a:solidFill>
                  <a:srgbClr val="0070C0"/>
                </a:solidFill>
                <a:effectLst/>
                <a:uLnTx/>
                <a:uFillTx/>
                <a:latin typeface="Courier New" panose="02070309020205020404" pitchFamily="49" charset="0"/>
                <a:ea typeface="ＭＳ Ｐゴシック" charset="-128"/>
                <a:cs typeface="Courier New" panose="02070309020205020404" pitchFamily="49" charset="0"/>
              </a:rPr>
              <a:t>estJunit2</a:t>
            </a: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.class,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public class </a:t>
            </a:r>
            <a:r>
              <a:rPr kumimoji="0" lang="en-US" altLang="en-US" sz="1800" b="1" i="0" u="none" strike="noStrike" kern="1200" cap="none" spc="0" normalizeH="0" baseline="0" noProof="0" dirty="0" err="1">
                <a:ln>
                  <a:noFill/>
                </a:ln>
                <a:solidFill>
                  <a:srgbClr val="00B050"/>
                </a:solidFill>
                <a:effectLst/>
                <a:uLnTx/>
                <a:uFillTx/>
                <a:latin typeface="Courier New" panose="02070309020205020404" pitchFamily="49" charset="0"/>
                <a:ea typeface="ＭＳ Ｐゴシック" charset="-128"/>
                <a:cs typeface="Courier New" panose="02070309020205020404" pitchFamily="49" charset="0"/>
              </a:rPr>
              <a:t>JunitTestSuite</a:t>
            </a: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r>
              <a:rPr kumimoji="0" lang="en-US" altLang="en-US" sz="11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endParaRPr kumimoji="0" lang="en-US" altLang="en-US" sz="4000" b="1" i="0" u="none" strike="noStrike" kern="1200" cap="none" spc="0" normalizeH="0" baseline="0" noProof="0" dirty="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endParaRPr>
          </a:p>
        </p:txBody>
      </p:sp>
      <p:sp>
        <p:nvSpPr>
          <p:cNvPr id="7" name="TextBox 6">
            <a:extLst>
              <a:ext uri="{FF2B5EF4-FFF2-40B4-BE49-F238E27FC236}">
                <a16:creationId xmlns:a16="http://schemas.microsoft.com/office/drawing/2014/main" id="{BF6D3708-9B83-4196-AA47-1294F0588CD2}"/>
              </a:ext>
            </a:extLst>
          </p:cNvPr>
          <p:cNvSpPr txBox="1"/>
          <p:nvPr/>
        </p:nvSpPr>
        <p:spPr>
          <a:xfrm>
            <a:off x="1259632" y="3789040"/>
            <a:ext cx="2304256" cy="523220"/>
          </a:xfrm>
          <a:prstGeom prst="rect">
            <a:avLst/>
          </a:prstGeom>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400" b="1" i="0" u="none" strike="noStrike" kern="1200" cap="none" spc="0" normalizeH="0" baseline="0" noProof="0" dirty="0">
                <a:ln>
                  <a:noFill/>
                </a:ln>
                <a:solidFill>
                  <a:srgbClr val="FF0000"/>
                </a:solidFill>
                <a:effectLst/>
                <a:uLnTx/>
                <a:uFillTx/>
                <a:latin typeface="Times New Roman"/>
                <a:ea typeface="+mn-ea"/>
                <a:cs typeface="+mn-cs"/>
              </a:rPr>
              <a:t>Optional for running tests in command line</a:t>
            </a:r>
          </a:p>
        </p:txBody>
      </p:sp>
      <p:cxnSp>
        <p:nvCxnSpPr>
          <p:cNvPr id="9" name="Straight Arrow Connector 8">
            <a:extLst>
              <a:ext uri="{FF2B5EF4-FFF2-40B4-BE49-F238E27FC236}">
                <a16:creationId xmlns:a16="http://schemas.microsoft.com/office/drawing/2014/main" id="{0FF48EB9-CB0A-4559-9F54-A23067D82CDE}"/>
              </a:ext>
            </a:extLst>
          </p:cNvPr>
          <p:cNvCxnSpPr>
            <a:cxnSpLocks/>
            <a:stCxn id="7" idx="3"/>
          </p:cNvCxnSpPr>
          <p:nvPr/>
        </p:nvCxnSpPr>
        <p:spPr bwMode="auto">
          <a:xfrm>
            <a:off x="3563888" y="4050650"/>
            <a:ext cx="792088" cy="0"/>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spTree>
    <p:extLst>
      <p:ext uri="{BB962C8B-B14F-4D97-AF65-F5344CB8AC3E}">
        <p14:creationId xmlns:p14="http://schemas.microsoft.com/office/powerpoint/2010/main" val="4052245770"/>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ECFC-0AC0-4AA8-990B-01F3880C21E2}"/>
              </a:ext>
            </a:extLst>
          </p:cNvPr>
          <p:cNvSpPr>
            <a:spLocks noGrp="1"/>
          </p:cNvSpPr>
          <p:nvPr>
            <p:ph type="title"/>
          </p:nvPr>
        </p:nvSpPr>
        <p:spPr/>
        <p:txBody>
          <a:bodyPr/>
          <a:lstStyle/>
          <a:p>
            <a:r>
              <a:rPr lang="en-US" dirty="0"/>
              <a:t>A JUnit Test Runner</a:t>
            </a:r>
          </a:p>
        </p:txBody>
      </p:sp>
      <p:sp>
        <p:nvSpPr>
          <p:cNvPr id="3" name="Content Placeholder 2">
            <a:extLst>
              <a:ext uri="{FF2B5EF4-FFF2-40B4-BE49-F238E27FC236}">
                <a16:creationId xmlns:a16="http://schemas.microsoft.com/office/drawing/2014/main" id="{9D8E265F-4508-44A9-BF5E-167DD3E61D48}"/>
              </a:ext>
            </a:extLst>
          </p:cNvPr>
          <p:cNvSpPr>
            <a:spLocks noGrp="1"/>
          </p:cNvSpPr>
          <p:nvPr>
            <p:ph idx="1"/>
          </p:nvPr>
        </p:nvSpPr>
        <p:spPr/>
        <p:txBody>
          <a:bodyPr/>
          <a:lstStyle/>
          <a:p>
            <a:r>
              <a:rPr lang="en-CA" sz="2800" dirty="0"/>
              <a:t>Create a java class file named </a:t>
            </a:r>
            <a:r>
              <a:rPr lang="en-CA" sz="2800" b="1" dirty="0"/>
              <a:t>TestRunner.java</a:t>
            </a:r>
          </a:p>
          <a:p>
            <a:endParaRPr lang="en-CA" sz="2800" b="1" dirty="0"/>
          </a:p>
          <a:p>
            <a:endParaRPr lang="en-CA" sz="2800" b="1" dirty="0"/>
          </a:p>
          <a:p>
            <a:endParaRPr lang="en-CA" sz="2800" b="1" dirty="0"/>
          </a:p>
          <a:p>
            <a:endParaRPr lang="en-CA" sz="2800" b="1" dirty="0"/>
          </a:p>
          <a:p>
            <a:endParaRPr lang="en-CA" sz="2800" b="1" dirty="0"/>
          </a:p>
          <a:p>
            <a:endParaRPr lang="en-CA" sz="2800" b="1" dirty="0"/>
          </a:p>
          <a:p>
            <a:r>
              <a:rPr lang="en-CA" sz="2800" dirty="0"/>
              <a:t>Compile all the java classes using </a:t>
            </a:r>
            <a:r>
              <a:rPr lang="en-CA" sz="2800" dirty="0" err="1"/>
              <a:t>javac</a:t>
            </a:r>
            <a:endParaRPr lang="en-CA" sz="2800" dirty="0"/>
          </a:p>
          <a:p>
            <a:r>
              <a:rPr lang="en-CA" sz="2800" dirty="0"/>
              <a:t>Finally run the </a:t>
            </a:r>
            <a:r>
              <a:rPr lang="en-CA" sz="2800" dirty="0" err="1"/>
              <a:t>TestRunner</a:t>
            </a:r>
            <a:endParaRPr lang="en-US" sz="2800" dirty="0"/>
          </a:p>
        </p:txBody>
      </p:sp>
      <p:sp>
        <p:nvSpPr>
          <p:cNvPr id="4" name="Footer Placeholder 3">
            <a:extLst>
              <a:ext uri="{FF2B5EF4-FFF2-40B4-BE49-F238E27FC236}">
                <a16:creationId xmlns:a16="http://schemas.microsoft.com/office/drawing/2014/main" id="{3A63BF22-4C75-4AEB-BFE2-717B49687B2B}"/>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46D9C2C3-A18C-4A3C-BDAE-9A567E7C4925}"/>
              </a:ext>
            </a:extLst>
          </p:cNvPr>
          <p:cNvSpPr>
            <a:spLocks noGrp="1"/>
          </p:cNvSpPr>
          <p:nvPr>
            <p:ph type="sldNum" sz="quarter" idx="12"/>
          </p:nvPr>
        </p:nvSpPr>
        <p:spPr/>
        <p:txBody>
          <a:bodyPr/>
          <a:lstStyle/>
          <a:p>
            <a:fld id="{E0C33045-984B-4F44-A077-3B45BEEE9467}" type="slidenum">
              <a:rPr lang="ja-JP" altLang="en-US" smtClean="0"/>
              <a:pPr/>
              <a:t>35</a:t>
            </a:fld>
            <a:endParaRPr lang="en-US" altLang="ja-JP"/>
          </a:p>
        </p:txBody>
      </p:sp>
      <p:sp>
        <p:nvSpPr>
          <p:cNvPr id="6" name="Rectangle 1">
            <a:extLst>
              <a:ext uri="{FF2B5EF4-FFF2-40B4-BE49-F238E27FC236}">
                <a16:creationId xmlns:a16="http://schemas.microsoft.com/office/drawing/2014/main" id="{5BFF54BE-DC9D-4560-80C1-D01B8D435B90}"/>
              </a:ext>
            </a:extLst>
          </p:cNvPr>
          <p:cNvSpPr>
            <a:spLocks noChangeArrowheads="1"/>
          </p:cNvSpPr>
          <p:nvPr/>
        </p:nvSpPr>
        <p:spPr bwMode="auto">
          <a:xfrm>
            <a:off x="1371441" y="2204864"/>
            <a:ext cx="7058343" cy="2893100"/>
          </a:xfrm>
          <a:prstGeom prst="rect">
            <a:avLst/>
          </a:prstGeom>
          <a:solidFill>
            <a:schemeClr val="bg2">
              <a:lumMod val="10000"/>
              <a:lumOff val="90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import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org.junit.runner.JUnitCore</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import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org.junit.runner.Result</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import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org.junit.runner.notification.Failure</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public class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TestRunner</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public static void main(String[]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args</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Result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result</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JUnitCore.runClasses</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JunitTestSuite.class</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for (Failure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failure</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result.getFailures</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System.out.println</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failure.toString</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System.out.println</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4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result.wasSuccessful</a:t>
            </a: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9635388"/>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3 vs. JUnit 4 / 5</a:t>
            </a:r>
          </a:p>
        </p:txBody>
      </p:sp>
      <p:pic>
        <p:nvPicPr>
          <p:cNvPr id="4" name="Content Placeholder 3"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2348880"/>
            <a:ext cx="4254738" cy="3714205"/>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112" y="2313041"/>
            <a:ext cx="3625124" cy="3861544"/>
          </a:xfrm>
          <a:prstGeom prst="rect">
            <a:avLst/>
          </a:prstGeom>
        </p:spPr>
      </p:pic>
      <p:sp>
        <p:nvSpPr>
          <p:cNvPr id="6" name="Content Placeholder 2"/>
          <p:cNvSpPr txBox="1">
            <a:spLocks/>
          </p:cNvSpPr>
          <p:nvPr/>
        </p:nvSpPr>
        <p:spPr bwMode="auto">
          <a:xfrm>
            <a:off x="1058670" y="1401239"/>
            <a:ext cx="7617786" cy="877356"/>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lvl1pPr marL="327025" indent="-327025" algn="l" defTabSz="920750" rtl="0" eaLnBrk="0" fontAlgn="base" hangingPunct="0">
              <a:lnSpc>
                <a:spcPct val="93000"/>
              </a:lnSpc>
              <a:spcBef>
                <a:spcPct val="40000"/>
              </a:spcBef>
              <a:spcAft>
                <a:spcPct val="0"/>
              </a:spcAft>
              <a:buClr>
                <a:schemeClr val="tx1"/>
              </a:buClr>
              <a:buSzPct val="100000"/>
              <a:buFont typeface="Wingdings" pitchFamily="2" charset="2"/>
              <a:buChar char="§"/>
              <a:defRPr sz="2500" b="1">
                <a:solidFill>
                  <a:schemeClr val="tx2"/>
                </a:solidFill>
                <a:latin typeface="+mn-lt"/>
                <a:ea typeface="+mn-ea"/>
                <a:cs typeface="+mn-cs"/>
              </a:defRPr>
            </a:lvl1pPr>
            <a:lvl2pPr marL="819150" indent="-327025" algn="l" defTabSz="920750" rtl="0" eaLnBrk="0" fontAlgn="base" hangingPunct="0">
              <a:lnSpc>
                <a:spcPct val="93000"/>
              </a:lnSpc>
              <a:spcBef>
                <a:spcPct val="40000"/>
              </a:spcBef>
              <a:spcAft>
                <a:spcPct val="0"/>
              </a:spcAft>
              <a:buSzPct val="81000"/>
              <a:buFont typeface="Monotype Sorts" pitchFamily="2" charset="2"/>
              <a:buChar char="l"/>
              <a:defRPr sz="2100">
                <a:solidFill>
                  <a:schemeClr val="tx1"/>
                </a:solidFill>
                <a:latin typeface="+mn-lt"/>
              </a:defRPr>
            </a:lvl2pPr>
            <a:lvl3pPr marL="1146175" indent="-163513" algn="l" defTabSz="920750" rtl="0" eaLnBrk="0" fontAlgn="base" hangingPunct="0">
              <a:lnSpc>
                <a:spcPct val="93000"/>
              </a:lnSpc>
              <a:spcBef>
                <a:spcPct val="40000"/>
              </a:spcBef>
              <a:spcAft>
                <a:spcPct val="0"/>
              </a:spcAft>
              <a:buSzPct val="100000"/>
              <a:buFont typeface="Monotype Sorts" pitchFamily="2" charset="2"/>
              <a:buChar char="F"/>
              <a:defRPr sz="1500">
                <a:solidFill>
                  <a:schemeClr val="tx1"/>
                </a:solidFill>
                <a:latin typeface="+mn-lt"/>
              </a:defRPr>
            </a:lvl3pPr>
            <a:lvl4pPr marL="1646238" indent="-171450" algn="l" defTabSz="920750" rtl="0" eaLnBrk="0" fontAlgn="base" hangingPunct="0">
              <a:spcBef>
                <a:spcPct val="20000"/>
              </a:spcBef>
              <a:spcAft>
                <a:spcPct val="0"/>
              </a:spcAft>
              <a:buSzPct val="100000"/>
              <a:buChar char="–"/>
              <a:defRPr sz="1400">
                <a:solidFill>
                  <a:schemeClr val="tx1"/>
                </a:solidFill>
                <a:latin typeface="+mn-lt"/>
              </a:defRPr>
            </a:lvl4pPr>
            <a:lvl5pPr marL="20129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5pPr>
            <a:lvl6pPr marL="24701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6pPr>
            <a:lvl7pPr marL="29273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7pPr>
            <a:lvl8pPr marL="33845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8pPr>
            <a:lvl9pPr marL="3841750" indent="-173038" algn="l" defTabSz="920750" rtl="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just"/>
            <a:r>
              <a:rPr lang="en-US" i="0" kern="0" dirty="0"/>
              <a:t>Defining test case: </a:t>
            </a:r>
          </a:p>
          <a:p>
            <a:pPr marL="492125" lvl="1" indent="0" algn="just">
              <a:buNone/>
            </a:pPr>
            <a:r>
              <a:rPr lang="en-US" b="0" i="0" kern="0" dirty="0"/>
              <a:t>Extending </a:t>
            </a:r>
            <a:r>
              <a:rPr lang="en-US" b="0" i="0" kern="0" dirty="0" err="1">
                <a:latin typeface="Calibri" panose="020F0502020204030204" pitchFamily="34" charset="0"/>
                <a:cs typeface="Calibri" panose="020F0502020204030204" pitchFamily="34" charset="0"/>
              </a:rPr>
              <a:t>TestCase</a:t>
            </a:r>
            <a:r>
              <a:rPr lang="en-US" b="0" i="0" kern="0" dirty="0"/>
              <a:t> is required in JUnit 3</a:t>
            </a:r>
            <a:endParaRPr lang="en-US" i="0" kern="0" dirty="0"/>
          </a:p>
        </p:txBody>
      </p:sp>
      <p:sp>
        <p:nvSpPr>
          <p:cNvPr id="7" name="TextBox 6"/>
          <p:cNvSpPr txBox="1"/>
          <p:nvPr/>
        </p:nvSpPr>
        <p:spPr>
          <a:xfrm>
            <a:off x="1946719" y="5771949"/>
            <a:ext cx="1269899" cy="461665"/>
          </a:xfrm>
          <a:prstGeom prst="rect">
            <a:avLst/>
          </a:prstGeom>
          <a:noFill/>
        </p:spPr>
        <p:txBody>
          <a:bodyPr wrap="none" rtlCol="0">
            <a:spAutoFit/>
          </a:bodyPr>
          <a:lstStyle/>
          <a:p>
            <a:r>
              <a:rPr lang="en-US" i="0" dirty="0">
                <a:solidFill>
                  <a:srgbClr val="FF0000"/>
                </a:solidFill>
              </a:rPr>
              <a:t>JUnit 3</a:t>
            </a:r>
          </a:p>
        </p:txBody>
      </p:sp>
      <p:sp>
        <p:nvSpPr>
          <p:cNvPr id="8" name="TextBox 7"/>
          <p:cNvSpPr txBox="1"/>
          <p:nvPr/>
        </p:nvSpPr>
        <p:spPr>
          <a:xfrm>
            <a:off x="7452320" y="2544239"/>
            <a:ext cx="1269899" cy="461665"/>
          </a:xfrm>
          <a:prstGeom prst="rect">
            <a:avLst/>
          </a:prstGeom>
          <a:noFill/>
        </p:spPr>
        <p:txBody>
          <a:bodyPr wrap="none" rtlCol="0">
            <a:spAutoFit/>
          </a:bodyPr>
          <a:lstStyle/>
          <a:p>
            <a:r>
              <a:rPr lang="en-US" i="0" dirty="0">
                <a:solidFill>
                  <a:srgbClr val="FF0000"/>
                </a:solidFill>
              </a:rPr>
              <a:t>JUnit 4</a:t>
            </a:r>
          </a:p>
        </p:txBody>
      </p:sp>
      <p:sp>
        <p:nvSpPr>
          <p:cNvPr id="9" name="Slide Number Placeholder 4">
            <a:extLst>
              <a:ext uri="{FF2B5EF4-FFF2-40B4-BE49-F238E27FC236}">
                <a16:creationId xmlns:a16="http://schemas.microsoft.com/office/drawing/2014/main" id="{241E79F1-D0C5-4D65-816E-ECBDC7E372D8}"/>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36</a:t>
            </a:fld>
            <a:endParaRPr lang="en-US" altLang="ja-JP"/>
          </a:p>
        </p:txBody>
      </p:sp>
    </p:spTree>
    <p:extLst>
      <p:ext uri="{BB962C8B-B14F-4D97-AF65-F5344CB8AC3E}">
        <p14:creationId xmlns:p14="http://schemas.microsoft.com/office/powerpoint/2010/main" val="3731855922"/>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 Annotations</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86" y="2060848"/>
            <a:ext cx="8185828" cy="3984349"/>
          </a:xfrm>
          <a:prstGeom prst="rect">
            <a:avLst/>
          </a:prstGeom>
        </p:spPr>
      </p:pic>
      <p:sp>
        <p:nvSpPr>
          <p:cNvPr id="5" name="Slide Number Placeholder 4">
            <a:extLst>
              <a:ext uri="{FF2B5EF4-FFF2-40B4-BE49-F238E27FC236}">
                <a16:creationId xmlns:a16="http://schemas.microsoft.com/office/drawing/2014/main" id="{83CD6A1D-6EA5-4EF7-A3CE-BA570F3B1B86}"/>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37</a:t>
            </a:fld>
            <a:endParaRPr lang="en-US" altLang="ja-JP"/>
          </a:p>
        </p:txBody>
      </p:sp>
      <p:sp>
        <p:nvSpPr>
          <p:cNvPr id="8" name="Content Placeholder 2">
            <a:extLst>
              <a:ext uri="{FF2B5EF4-FFF2-40B4-BE49-F238E27FC236}">
                <a16:creationId xmlns:a16="http://schemas.microsoft.com/office/drawing/2014/main" id="{DC1E5456-4500-4058-9D2C-17E9B0CC4E44}"/>
              </a:ext>
            </a:extLst>
          </p:cNvPr>
          <p:cNvSpPr>
            <a:spLocks noGrp="1"/>
          </p:cNvSpPr>
          <p:nvPr>
            <p:ph idx="1"/>
          </p:nvPr>
        </p:nvSpPr>
        <p:spPr>
          <a:xfrm>
            <a:off x="900113" y="1560513"/>
            <a:ext cx="8001000" cy="572343"/>
          </a:xfrm>
        </p:spPr>
        <p:txBody>
          <a:bodyPr/>
          <a:lstStyle/>
          <a:p>
            <a:r>
              <a:rPr lang="en-US" dirty="0"/>
              <a:t>No annotations in JUnit 3</a:t>
            </a:r>
            <a:endParaRPr lang="en-CA" dirty="0"/>
          </a:p>
        </p:txBody>
      </p:sp>
    </p:spTree>
    <p:extLst>
      <p:ext uri="{BB962C8B-B14F-4D97-AF65-F5344CB8AC3E}">
        <p14:creationId xmlns:p14="http://schemas.microsoft.com/office/powerpoint/2010/main" val="2165511785"/>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 Annotations</a:t>
            </a:r>
            <a:endParaRPr lang="en-CA" dirty="0"/>
          </a:p>
        </p:txBody>
      </p:sp>
      <p:sp>
        <p:nvSpPr>
          <p:cNvPr id="3" name="Content Placeholder 2"/>
          <p:cNvSpPr>
            <a:spLocks noGrp="1"/>
          </p:cNvSpPr>
          <p:nvPr>
            <p:ph idx="1"/>
          </p:nvPr>
        </p:nvSpPr>
        <p:spPr>
          <a:xfrm>
            <a:off x="900113" y="1560513"/>
            <a:ext cx="8001000" cy="572343"/>
          </a:xfrm>
        </p:spPr>
        <p:txBody>
          <a:bodyPr/>
          <a:lstStyle/>
          <a:p>
            <a:r>
              <a:rPr lang="en-US" dirty="0"/>
              <a:t>Additional annotations in JUnit 5</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38</a:t>
            </a:fld>
            <a:endParaRPr lang="en-US" altLang="ja-JP"/>
          </a:p>
        </p:txBody>
      </p:sp>
      <p:graphicFrame>
        <p:nvGraphicFramePr>
          <p:cNvPr id="6" name="Content Placeholder 5"/>
          <p:cNvGraphicFramePr>
            <a:graphicFrameLocks/>
          </p:cNvGraphicFramePr>
          <p:nvPr>
            <p:extLst>
              <p:ext uri="{D42A27DB-BD31-4B8C-83A1-F6EECF244321}">
                <p14:modId xmlns:p14="http://schemas.microsoft.com/office/powerpoint/2010/main" val="3161821123"/>
              </p:ext>
            </p:extLst>
          </p:nvPr>
        </p:nvGraphicFramePr>
        <p:xfrm>
          <a:off x="683568" y="2276872"/>
          <a:ext cx="7848872" cy="3268097"/>
        </p:xfrm>
        <a:graphic>
          <a:graphicData uri="http://schemas.openxmlformats.org/drawingml/2006/table">
            <a:tbl>
              <a:tblPr firstRow="1" firstCol="1" bandRow="1">
                <a:tableStyleId>{D7AC3CCA-C797-4891-BE02-D94E43425B78}</a:tableStyleId>
              </a:tblPr>
              <a:tblGrid>
                <a:gridCol w="4176464">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tblGrid>
              <a:tr h="0">
                <a:tc>
                  <a:txBody>
                    <a:bodyPr/>
                    <a:lstStyle/>
                    <a:p>
                      <a:pPr marL="0" marR="0">
                        <a:lnSpc>
                          <a:spcPct val="107000"/>
                        </a:lnSpc>
                        <a:spcBef>
                          <a:spcPts val="0"/>
                        </a:spcBef>
                        <a:spcAft>
                          <a:spcPts val="800"/>
                        </a:spcAft>
                      </a:pPr>
                      <a:r>
                        <a:rPr lang="en-US" sz="1350" dirty="0">
                          <a:effectLst/>
                        </a:rPr>
                        <a:t>Features</a:t>
                      </a:r>
                      <a:endParaRPr lang="en-US" sz="1100" dirty="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800"/>
                        </a:spcAft>
                      </a:pPr>
                      <a:r>
                        <a:rPr lang="en-US" sz="1350">
                          <a:effectLst/>
                        </a:rPr>
                        <a:t>JUnit 5</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800"/>
                        </a:spcAft>
                      </a:pPr>
                      <a:r>
                        <a:rPr lang="en-US" sz="1350">
                          <a:effectLst/>
                        </a:rPr>
                        <a:t>JUnit 4</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200">
                          <a:effectLst/>
                        </a:rPr>
                        <a:t>Declares a test method</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@Test</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@Test</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200">
                          <a:effectLst/>
                        </a:rPr>
                        <a:t>Denotes that the annotated method will be executed before all test methods  in the current 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@BeforeAll</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@BeforeClass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200">
                          <a:effectLst/>
                        </a:rPr>
                        <a:t>Denotes that the annotated method will be executed after all test methods  in the current 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@AfterAll</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@AfterClass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200">
                          <a:effectLst/>
                        </a:rPr>
                        <a:t>Denotes that the annotated method will be executed before each test method</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@BeforeEach</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@Before</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1200">
                          <a:effectLst/>
                        </a:rPr>
                        <a:t>Denotes that the annotated method will be executed after each test method</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@AfterEach</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@After</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200">
                          <a:effectLst/>
                        </a:rPr>
                        <a:t>Disable a test method or a test 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dirty="0">
                          <a:effectLst/>
                        </a:rPr>
                        <a:t>@Disable</a:t>
                      </a:r>
                      <a:endParaRPr lang="en-US" sz="1100" dirty="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@Ignore</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1200">
                          <a:effectLst/>
                        </a:rPr>
                        <a:t>Denotes a method is a test factory for dynamic tests in JUnit 5</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@TestFactory</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N/A</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7"/>
                  </a:ext>
                </a:extLst>
              </a:tr>
              <a:tr h="0">
                <a:tc>
                  <a:txBody>
                    <a:bodyPr/>
                    <a:lstStyle/>
                    <a:p>
                      <a:pPr marL="0" marR="0">
                        <a:lnSpc>
                          <a:spcPct val="107000"/>
                        </a:lnSpc>
                        <a:spcBef>
                          <a:spcPts val="0"/>
                        </a:spcBef>
                        <a:spcAft>
                          <a:spcPts val="0"/>
                        </a:spcAft>
                      </a:pPr>
                      <a:r>
                        <a:rPr lang="en-US" sz="1200">
                          <a:effectLst/>
                        </a:rPr>
                        <a:t>Denotes that the annotated class is a nested, non-static test class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@Nested</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N/A</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8"/>
                  </a:ext>
                </a:extLst>
              </a:tr>
              <a:tr h="0">
                <a:tc>
                  <a:txBody>
                    <a:bodyPr/>
                    <a:lstStyle/>
                    <a:p>
                      <a:pPr marL="0" marR="0">
                        <a:lnSpc>
                          <a:spcPct val="107000"/>
                        </a:lnSpc>
                        <a:spcBef>
                          <a:spcPts val="0"/>
                        </a:spcBef>
                        <a:spcAft>
                          <a:spcPts val="0"/>
                        </a:spcAft>
                      </a:pPr>
                      <a:r>
                        <a:rPr lang="en-US" sz="1200">
                          <a:effectLst/>
                        </a:rPr>
                        <a:t>Declare tags for filtering tests</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@Tag</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@Category</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09"/>
                  </a:ext>
                </a:extLst>
              </a:tr>
              <a:tr h="0">
                <a:tc>
                  <a:txBody>
                    <a:bodyPr/>
                    <a:lstStyle/>
                    <a:p>
                      <a:pPr marL="0" marR="0">
                        <a:lnSpc>
                          <a:spcPct val="107000"/>
                        </a:lnSpc>
                        <a:spcBef>
                          <a:spcPts val="0"/>
                        </a:spcBef>
                        <a:spcAft>
                          <a:spcPts val="0"/>
                        </a:spcAft>
                      </a:pPr>
                      <a:r>
                        <a:rPr lang="en-US" sz="1200">
                          <a:effectLst/>
                        </a:rPr>
                        <a:t>Register custom extensions in JUnit 5</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@ExtendWith</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N/A</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10"/>
                  </a:ext>
                </a:extLst>
              </a:tr>
              <a:tr h="0">
                <a:tc>
                  <a:txBody>
                    <a:bodyPr/>
                    <a:lstStyle/>
                    <a:p>
                      <a:pPr marL="0" marR="0">
                        <a:lnSpc>
                          <a:spcPct val="107000"/>
                        </a:lnSpc>
                        <a:spcBef>
                          <a:spcPts val="0"/>
                        </a:spcBef>
                        <a:spcAft>
                          <a:spcPts val="0"/>
                        </a:spcAft>
                      </a:pPr>
                      <a:r>
                        <a:rPr lang="en-US" sz="1200" dirty="0">
                          <a:effectLst/>
                        </a:rPr>
                        <a:t>Repeated Tests in JUnit 5</a:t>
                      </a:r>
                      <a:endParaRPr lang="en-US" sz="1100" dirty="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a:effectLst/>
                        </a:rPr>
                        <a:t>@RepeatedTest</a:t>
                      </a:r>
                      <a:endParaRPr lang="en-US" sz="110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tc>
                  <a:txBody>
                    <a:bodyPr/>
                    <a:lstStyle/>
                    <a:p>
                      <a:pPr marL="0" marR="0">
                        <a:lnSpc>
                          <a:spcPct val="107000"/>
                        </a:lnSpc>
                        <a:spcBef>
                          <a:spcPts val="0"/>
                        </a:spcBef>
                        <a:spcAft>
                          <a:spcPts val="0"/>
                        </a:spcAft>
                      </a:pPr>
                      <a:r>
                        <a:rPr lang="en-US" sz="1200" dirty="0">
                          <a:effectLst/>
                        </a:rPr>
                        <a:t>N/A</a:t>
                      </a:r>
                      <a:endParaRPr lang="en-US" sz="1100" dirty="0">
                        <a:effectLst/>
                        <a:latin typeface="Calibri" panose="020F0502020204030204" pitchFamily="34" charset="0"/>
                        <a:ea typeface="MS Mincho" panose="02020609040205080304" pitchFamily="49" charset="-128"/>
                        <a:cs typeface="Arial" panose="020B0604020202020204" pitchFamily="34" charset="0"/>
                      </a:endParaRPr>
                    </a:p>
                  </a:txBody>
                  <a:tcPr marL="9525" marR="9525" marT="9525" marB="95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701358277"/>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 Ignoring a Test</a:t>
            </a:r>
          </a:p>
        </p:txBody>
      </p:sp>
      <p:sp>
        <p:nvSpPr>
          <p:cNvPr id="3" name="Content Placeholder 2"/>
          <p:cNvSpPr>
            <a:spLocks noGrp="1"/>
          </p:cNvSpPr>
          <p:nvPr>
            <p:ph idx="1"/>
          </p:nvPr>
        </p:nvSpPr>
        <p:spPr>
          <a:xfrm>
            <a:off x="971600" y="1556792"/>
            <a:ext cx="7776864" cy="4536504"/>
          </a:xfrm>
        </p:spPr>
        <p:txBody>
          <a:bodyPr/>
          <a:lstStyle/>
          <a:p>
            <a:r>
              <a:rPr lang="en-US" dirty="0"/>
              <a:t>Ignoring a test</a:t>
            </a:r>
          </a:p>
          <a:p>
            <a:pPr lvl="1" algn="just"/>
            <a:r>
              <a:rPr lang="en-US" dirty="0"/>
              <a:t>In JUnit 3.x comment out the whole test method or rename the method</a:t>
            </a:r>
          </a:p>
          <a:p>
            <a:pPr lvl="1" algn="just"/>
            <a:r>
              <a:rPr lang="en-US" dirty="0"/>
              <a:t>In JUnit 4.x, use </a:t>
            </a:r>
            <a:r>
              <a:rPr lang="en-US" dirty="0">
                <a:latin typeface="Calibri" panose="020F0502020204030204" pitchFamily="34" charset="0"/>
                <a:cs typeface="Calibri" panose="020F0502020204030204" pitchFamily="34" charset="0"/>
              </a:rPr>
              <a:t>@Ignore </a:t>
            </a:r>
          </a:p>
          <a:p>
            <a:pPr lvl="1" algn="just"/>
            <a:r>
              <a:rPr lang="en-US" dirty="0"/>
              <a:t>In JUnit 5, use </a:t>
            </a:r>
            <a:r>
              <a:rPr lang="en-US" dirty="0">
                <a:latin typeface="Calibri" panose="020F0502020204030204" pitchFamily="34" charset="0"/>
                <a:cs typeface="Calibri" panose="020F0502020204030204" pitchFamily="34" charset="0"/>
              </a:rPr>
              <a:t>@Disable</a:t>
            </a:r>
            <a:r>
              <a:rPr lang="en-US" sz="2400" dirty="0">
                <a:latin typeface="Calibri" panose="020F0502020204030204" pitchFamily="34" charset="0"/>
                <a:ea typeface="MS Mincho" panose="02020609040205080304" pitchFamily="49" charset="-128"/>
                <a:cs typeface="Calibri" panose="020F0502020204030204" pitchFamily="34" charset="0"/>
              </a:rPr>
              <a:t> </a:t>
            </a:r>
            <a:endParaRPr lang="en-US" dirty="0"/>
          </a:p>
        </p:txBody>
      </p:sp>
      <p:sp>
        <p:nvSpPr>
          <p:cNvPr id="4" name="Slide Number Placeholder 4">
            <a:extLst>
              <a:ext uri="{FF2B5EF4-FFF2-40B4-BE49-F238E27FC236}">
                <a16:creationId xmlns:a16="http://schemas.microsoft.com/office/drawing/2014/main" id="{09EF3756-7C7C-4641-AEAA-766901913824}"/>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39</a:t>
            </a:fld>
            <a:endParaRPr lang="en-US" altLang="ja-JP"/>
          </a:p>
        </p:txBody>
      </p:sp>
    </p:spTree>
    <p:extLst>
      <p:ext uri="{BB962C8B-B14F-4D97-AF65-F5344CB8AC3E}">
        <p14:creationId xmlns:p14="http://schemas.microsoft.com/office/powerpoint/2010/main" val="2620792409"/>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70CBC-D274-468C-8810-A27A293B5363}"/>
              </a:ext>
            </a:extLst>
          </p:cNvPr>
          <p:cNvSpPr>
            <a:spLocks noGrp="1"/>
          </p:cNvSpPr>
          <p:nvPr>
            <p:ph type="title"/>
          </p:nvPr>
        </p:nvSpPr>
        <p:spPr/>
        <p:txBody>
          <a:bodyPr/>
          <a:lstStyle/>
          <a:p>
            <a:r>
              <a:rPr lang="en-US" dirty="0"/>
              <a:t>What are Non-functions?</a:t>
            </a:r>
          </a:p>
        </p:txBody>
      </p:sp>
      <p:sp>
        <p:nvSpPr>
          <p:cNvPr id="3" name="Content Placeholder 2">
            <a:extLst>
              <a:ext uri="{FF2B5EF4-FFF2-40B4-BE49-F238E27FC236}">
                <a16:creationId xmlns:a16="http://schemas.microsoft.com/office/drawing/2014/main" id="{17B4C12C-2C0B-4CBC-BF72-C07C5D8DAEBC}"/>
              </a:ext>
            </a:extLst>
          </p:cNvPr>
          <p:cNvSpPr>
            <a:spLocks noGrp="1"/>
          </p:cNvSpPr>
          <p:nvPr>
            <p:ph idx="1"/>
          </p:nvPr>
        </p:nvSpPr>
        <p:spPr/>
        <p:txBody>
          <a:bodyPr/>
          <a:lstStyle/>
          <a:p>
            <a:r>
              <a:rPr lang="en-US" sz="2400" dirty="0"/>
              <a:t>Performance testing</a:t>
            </a:r>
          </a:p>
          <a:p>
            <a:r>
              <a:rPr lang="en-US" sz="2400" dirty="0"/>
              <a:t>Localization/Internationalization testing</a:t>
            </a:r>
          </a:p>
          <a:p>
            <a:r>
              <a:rPr lang="en-US" sz="2400" dirty="0"/>
              <a:t>Recovery testing</a:t>
            </a:r>
          </a:p>
          <a:p>
            <a:r>
              <a:rPr lang="en-US" sz="2400" dirty="0"/>
              <a:t>Security testing</a:t>
            </a:r>
          </a:p>
          <a:p>
            <a:r>
              <a:rPr lang="en-US" sz="2400" dirty="0"/>
              <a:t>Portability testing</a:t>
            </a:r>
          </a:p>
          <a:p>
            <a:r>
              <a:rPr lang="en-US" sz="2400" dirty="0"/>
              <a:t>Compatibility testing</a:t>
            </a:r>
          </a:p>
          <a:p>
            <a:r>
              <a:rPr lang="en-US" sz="2400" dirty="0"/>
              <a:t>Usability testing</a:t>
            </a:r>
          </a:p>
          <a:p>
            <a:r>
              <a:rPr lang="en-US" sz="2400" dirty="0"/>
              <a:t>Scalability testing</a:t>
            </a:r>
          </a:p>
          <a:p>
            <a:r>
              <a:rPr lang="en-US" sz="2400" dirty="0"/>
              <a:t>Reliability testing</a:t>
            </a:r>
          </a:p>
          <a:p>
            <a:r>
              <a:rPr lang="en-US" sz="2400" dirty="0"/>
              <a:t>…</a:t>
            </a:r>
            <a:r>
              <a:rPr lang="en-US" sz="2400" dirty="0" err="1"/>
              <a:t>ilities</a:t>
            </a:r>
            <a:r>
              <a:rPr lang="en-US" sz="2400" dirty="0"/>
              <a:t>!</a:t>
            </a:r>
          </a:p>
        </p:txBody>
      </p:sp>
      <p:sp>
        <p:nvSpPr>
          <p:cNvPr id="4" name="Footer Placeholder 3">
            <a:extLst>
              <a:ext uri="{FF2B5EF4-FFF2-40B4-BE49-F238E27FC236}">
                <a16:creationId xmlns:a16="http://schemas.microsoft.com/office/drawing/2014/main" id="{1A0997C1-FD63-4D78-B340-53A231976F46}"/>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38E4B347-D574-459B-ABB0-8C64E3D9F88C}"/>
              </a:ext>
            </a:extLst>
          </p:cNvPr>
          <p:cNvSpPr>
            <a:spLocks noGrp="1"/>
          </p:cNvSpPr>
          <p:nvPr>
            <p:ph type="sldNum" sz="quarter" idx="12"/>
          </p:nvPr>
        </p:nvSpPr>
        <p:spPr/>
        <p:txBody>
          <a:bodyPr/>
          <a:lstStyle/>
          <a:p>
            <a:fld id="{E0C33045-984B-4F44-A077-3B45BEEE9467}" type="slidenum">
              <a:rPr lang="ja-JP" altLang="en-US" smtClean="0"/>
              <a:pPr/>
              <a:t>4</a:t>
            </a:fld>
            <a:endParaRPr lang="en-US" altLang="ja-JP"/>
          </a:p>
        </p:txBody>
      </p:sp>
      <p:pic>
        <p:nvPicPr>
          <p:cNvPr id="6" name="Picture 5">
            <a:extLst>
              <a:ext uri="{FF2B5EF4-FFF2-40B4-BE49-F238E27FC236}">
                <a16:creationId xmlns:a16="http://schemas.microsoft.com/office/drawing/2014/main" id="{8B6015DB-D98E-4DA4-8071-03AE710242A2}"/>
              </a:ext>
            </a:extLst>
          </p:cNvPr>
          <p:cNvPicPr>
            <a:picLocks noChangeAspect="1"/>
          </p:cNvPicPr>
          <p:nvPr/>
        </p:nvPicPr>
        <p:blipFill>
          <a:blip r:embed="rId2"/>
          <a:stretch>
            <a:fillRect/>
          </a:stretch>
        </p:blipFill>
        <p:spPr>
          <a:xfrm>
            <a:off x="5292080" y="2548109"/>
            <a:ext cx="3168352" cy="35447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7323004"/>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 Timeout</a:t>
            </a:r>
          </a:p>
        </p:txBody>
      </p:sp>
      <p:sp>
        <p:nvSpPr>
          <p:cNvPr id="3" name="Content Placeholder 2"/>
          <p:cNvSpPr>
            <a:spLocks noGrp="1"/>
          </p:cNvSpPr>
          <p:nvPr>
            <p:ph idx="1"/>
          </p:nvPr>
        </p:nvSpPr>
        <p:spPr>
          <a:xfrm>
            <a:off x="899592" y="1556792"/>
            <a:ext cx="8028892" cy="4536504"/>
          </a:xfrm>
        </p:spPr>
        <p:txBody>
          <a:bodyPr/>
          <a:lstStyle/>
          <a:p>
            <a:r>
              <a:rPr lang="en-US" dirty="0"/>
              <a:t>In JUnit 3 Not supported </a:t>
            </a:r>
          </a:p>
          <a:p>
            <a:r>
              <a:rPr lang="en-US" dirty="0"/>
              <a:t>In JUnit 4, 5 use timeout parameter added to </a:t>
            </a:r>
            <a:r>
              <a:rPr lang="en-US" dirty="0">
                <a:latin typeface="Calibri" panose="020F0502020204030204" pitchFamily="34" charset="0"/>
                <a:cs typeface="Calibri" panose="020F0502020204030204" pitchFamily="34" charset="0"/>
              </a:rPr>
              <a:t>@Test </a:t>
            </a:r>
            <a:r>
              <a:rPr lang="en-US" dirty="0"/>
              <a:t>annotation </a:t>
            </a:r>
          </a:p>
          <a:p>
            <a:pPr lvl="1" algn="just"/>
            <a:r>
              <a:rPr lang="en-US" dirty="0"/>
              <a:t>With timeout parameter, you can specify a value (in milliseconds) that you expect to be the upper limit of the time you spend executing your test</a:t>
            </a:r>
          </a:p>
          <a:p>
            <a:pPr lvl="1" algn="just"/>
            <a:endParaRPr lang="en-US" dirty="0"/>
          </a:p>
          <a:p>
            <a:pPr lvl="1" algn="just"/>
            <a:r>
              <a:rPr lang="en-US" dirty="0"/>
              <a:t>or </a:t>
            </a:r>
          </a:p>
        </p:txBody>
      </p:sp>
      <p:sp>
        <p:nvSpPr>
          <p:cNvPr id="4" name="Slide Number Placeholder 4">
            <a:extLst>
              <a:ext uri="{FF2B5EF4-FFF2-40B4-BE49-F238E27FC236}">
                <a16:creationId xmlns:a16="http://schemas.microsoft.com/office/drawing/2014/main" id="{48626DBD-E6D7-459F-A935-915D6AD6A7D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40</a:t>
            </a:fld>
            <a:endParaRPr lang="en-US" altLang="ja-JP"/>
          </a:p>
        </p:txBody>
      </p:sp>
      <p:sp>
        <p:nvSpPr>
          <p:cNvPr id="6" name="Rectangle 5">
            <a:extLst>
              <a:ext uri="{FF2B5EF4-FFF2-40B4-BE49-F238E27FC236}">
                <a16:creationId xmlns:a16="http://schemas.microsoft.com/office/drawing/2014/main" id="{001B652F-67E8-4AB9-9467-AADA1018DDA9}"/>
              </a:ext>
            </a:extLst>
          </p:cNvPr>
          <p:cNvSpPr/>
          <p:nvPr/>
        </p:nvSpPr>
        <p:spPr>
          <a:xfrm>
            <a:off x="1404510" y="4665096"/>
            <a:ext cx="3079689" cy="369332"/>
          </a:xfrm>
          <a:prstGeom prst="rect">
            <a:avLst/>
          </a:prstGeom>
        </p:spPr>
        <p:txBody>
          <a:bodyPr wrap="none">
            <a:spAutoFit/>
          </a:bodyPr>
          <a:lstStyle/>
          <a:p>
            <a:r>
              <a:rPr lang="en-US" sz="1800" dirty="0">
                <a:solidFill>
                  <a:srgbClr val="FF0000"/>
                </a:solidFill>
                <a:latin typeface="Courier New" panose="02070309020205020404" pitchFamily="49" charset="0"/>
                <a:cs typeface="Courier New" panose="02070309020205020404" pitchFamily="49" charset="0"/>
              </a:rPr>
              <a:t>@Test(timeout = 1000)</a:t>
            </a:r>
          </a:p>
        </p:txBody>
      </p:sp>
      <p:sp>
        <p:nvSpPr>
          <p:cNvPr id="7" name="Rectangle 6">
            <a:extLst>
              <a:ext uri="{FF2B5EF4-FFF2-40B4-BE49-F238E27FC236}">
                <a16:creationId xmlns:a16="http://schemas.microsoft.com/office/drawing/2014/main" id="{810624E2-04A7-4ECF-B4A0-F5E66D2C93F3}"/>
              </a:ext>
            </a:extLst>
          </p:cNvPr>
          <p:cNvSpPr/>
          <p:nvPr/>
        </p:nvSpPr>
        <p:spPr>
          <a:xfrm>
            <a:off x="1404510" y="5578281"/>
            <a:ext cx="7560078" cy="646331"/>
          </a:xfrm>
          <a:prstGeom prst="rect">
            <a:avLst/>
          </a:prstGeom>
        </p:spPr>
        <p:txBody>
          <a:bodyPr wrap="square">
            <a:spAutoFit/>
          </a:bodyPr>
          <a:lstStyle/>
          <a:p>
            <a:r>
              <a:rPr lang="en-US" sz="1800" dirty="0">
                <a:solidFill>
                  <a:srgbClr val="FF0000"/>
                </a:solidFill>
                <a:latin typeface="Courier New" panose="02070309020205020404" pitchFamily="49" charset="0"/>
                <a:cs typeface="Courier New" panose="02070309020205020404" pitchFamily="49" charset="0"/>
              </a:rPr>
              <a:t>@Rule</a:t>
            </a:r>
          </a:p>
          <a:p>
            <a:r>
              <a:rPr lang="en-US" sz="1800" dirty="0">
                <a:solidFill>
                  <a:srgbClr val="FF0000"/>
                </a:solidFill>
                <a:latin typeface="Courier New" panose="02070309020205020404" pitchFamily="49" charset="0"/>
                <a:cs typeface="Courier New" panose="02070309020205020404" pitchFamily="49" charset="0"/>
              </a:rPr>
              <a:t>public Timeout </a:t>
            </a:r>
            <a:r>
              <a:rPr lang="en-US" sz="1800" dirty="0" err="1">
                <a:solidFill>
                  <a:srgbClr val="FF0000"/>
                </a:solidFill>
                <a:latin typeface="Courier New" panose="02070309020205020404" pitchFamily="49" charset="0"/>
                <a:cs typeface="Courier New" panose="02070309020205020404" pitchFamily="49" charset="0"/>
              </a:rPr>
              <a:t>globalTimeout</a:t>
            </a:r>
            <a:r>
              <a:rPr lang="en-US" sz="1800" dirty="0">
                <a:solidFill>
                  <a:srgbClr val="FF0000"/>
                </a:solidFill>
                <a:latin typeface="Courier New" panose="02070309020205020404" pitchFamily="49" charset="0"/>
                <a:cs typeface="Courier New" panose="02070309020205020404" pitchFamily="49" charset="0"/>
              </a:rPr>
              <a:t> = </a:t>
            </a:r>
            <a:r>
              <a:rPr lang="en-US" sz="1800" dirty="0" err="1">
                <a:solidFill>
                  <a:srgbClr val="FF0000"/>
                </a:solidFill>
                <a:latin typeface="Courier New" panose="02070309020205020404" pitchFamily="49" charset="0"/>
                <a:cs typeface="Courier New" panose="02070309020205020404" pitchFamily="49" charset="0"/>
              </a:rPr>
              <a:t>Timeout.seconds</a:t>
            </a:r>
            <a:r>
              <a:rPr lang="en-US" sz="1800" dirty="0">
                <a:solidFill>
                  <a:srgbClr val="FF0000"/>
                </a:solidFill>
                <a:latin typeface="Courier New" panose="02070309020205020404" pitchFamily="49" charset="0"/>
                <a:cs typeface="Courier New" panose="02070309020205020404" pitchFamily="49" charset="0"/>
              </a:rPr>
              <a:t>(2);</a:t>
            </a:r>
          </a:p>
        </p:txBody>
      </p:sp>
    </p:spTree>
    <p:extLst>
      <p:ext uri="{BB962C8B-B14F-4D97-AF65-F5344CB8AC3E}">
        <p14:creationId xmlns:p14="http://schemas.microsoft.com/office/powerpoint/2010/main" val="4096164901"/>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EA2DD-6066-49E7-8A1F-4B85BFCECDBB}"/>
              </a:ext>
            </a:extLst>
          </p:cNvPr>
          <p:cNvSpPr>
            <a:spLocks noGrp="1"/>
          </p:cNvSpPr>
          <p:nvPr>
            <p:ph type="title"/>
          </p:nvPr>
        </p:nvSpPr>
        <p:spPr/>
        <p:txBody>
          <a:bodyPr/>
          <a:lstStyle/>
          <a:p>
            <a:r>
              <a:rPr lang="en-US" dirty="0"/>
              <a:t>JUnit - Exception</a:t>
            </a:r>
          </a:p>
        </p:txBody>
      </p:sp>
      <p:sp>
        <p:nvSpPr>
          <p:cNvPr id="3" name="Content Placeholder 2">
            <a:extLst>
              <a:ext uri="{FF2B5EF4-FFF2-40B4-BE49-F238E27FC236}">
                <a16:creationId xmlns:a16="http://schemas.microsoft.com/office/drawing/2014/main" id="{DD10AD40-438F-4A9A-8363-1C03AC1B97A8}"/>
              </a:ext>
            </a:extLst>
          </p:cNvPr>
          <p:cNvSpPr>
            <a:spLocks noGrp="1"/>
          </p:cNvSpPr>
          <p:nvPr>
            <p:ph idx="1"/>
          </p:nvPr>
        </p:nvSpPr>
        <p:spPr/>
        <p:txBody>
          <a:bodyPr/>
          <a:lstStyle/>
          <a:p>
            <a:r>
              <a:rPr lang="en-US" dirty="0"/>
              <a:t>To catch (expected) exceptions thrown by JUnit</a:t>
            </a:r>
          </a:p>
          <a:p>
            <a:pPr marL="0" indent="0">
              <a:buNone/>
            </a:pPr>
            <a:endParaRPr lang="en-US" dirty="0"/>
          </a:p>
          <a:p>
            <a:r>
              <a:rPr lang="en-US" dirty="0"/>
              <a:t>Example</a:t>
            </a:r>
          </a:p>
        </p:txBody>
      </p:sp>
      <p:sp>
        <p:nvSpPr>
          <p:cNvPr id="4" name="Footer Placeholder 3">
            <a:extLst>
              <a:ext uri="{FF2B5EF4-FFF2-40B4-BE49-F238E27FC236}">
                <a16:creationId xmlns:a16="http://schemas.microsoft.com/office/drawing/2014/main" id="{562672CC-F073-465E-AEAE-03F6A6D7A92D}"/>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79E5012C-BC70-4FD0-91D8-D5FAC84FF902}"/>
              </a:ext>
            </a:extLst>
          </p:cNvPr>
          <p:cNvSpPr>
            <a:spLocks noGrp="1"/>
          </p:cNvSpPr>
          <p:nvPr>
            <p:ph type="sldNum" sz="quarter" idx="12"/>
          </p:nvPr>
        </p:nvSpPr>
        <p:spPr/>
        <p:txBody>
          <a:bodyPr/>
          <a:lstStyle/>
          <a:p>
            <a:fld id="{E0C33045-984B-4F44-A077-3B45BEEE9467}" type="slidenum">
              <a:rPr lang="ja-JP" altLang="en-US" smtClean="0"/>
              <a:pPr/>
              <a:t>41</a:t>
            </a:fld>
            <a:endParaRPr lang="en-US" altLang="ja-JP"/>
          </a:p>
        </p:txBody>
      </p:sp>
      <p:sp>
        <p:nvSpPr>
          <p:cNvPr id="6" name="Rectangle 1">
            <a:extLst>
              <a:ext uri="{FF2B5EF4-FFF2-40B4-BE49-F238E27FC236}">
                <a16:creationId xmlns:a16="http://schemas.microsoft.com/office/drawing/2014/main" id="{F944FB5F-8C87-44C5-8CC2-E663F6B7B565}"/>
              </a:ext>
            </a:extLst>
          </p:cNvPr>
          <p:cNvSpPr>
            <a:spLocks noChangeArrowheads="1"/>
          </p:cNvSpPr>
          <p:nvPr/>
        </p:nvSpPr>
        <p:spPr bwMode="auto">
          <a:xfrm>
            <a:off x="1223363" y="4056747"/>
            <a:ext cx="7354500" cy="1754326"/>
          </a:xfrm>
          <a:prstGeom prst="rect">
            <a:avLst/>
          </a:prstGeom>
          <a:solidFill>
            <a:srgbClr val="EAEAEA"/>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@Test </a:t>
            </a:r>
            <a:r>
              <a:rPr kumimoji="0" lang="en-US" altLang="en-US" sz="1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(expected = </a:t>
            </a:r>
            <a:r>
              <a:rPr kumimoji="0" lang="en-US" altLang="en-US" sz="1800" i="0" u="none" strike="noStrike" cap="none" normalizeH="0" baseline="0" dirty="0" err="1">
                <a:ln>
                  <a:noFill/>
                </a:ln>
                <a:solidFill>
                  <a:srgbClr val="0070C0"/>
                </a:solidFill>
                <a:effectLst/>
                <a:latin typeface="Courier New" panose="02070309020205020404" pitchFamily="49" charset="0"/>
                <a:cs typeface="Courier New" panose="02070309020205020404" pitchFamily="49" charset="0"/>
              </a:rPr>
              <a:t>NotFoundException.class</a:t>
            </a:r>
            <a:r>
              <a:rPr kumimoji="0" lang="en-US" altLang="en-US" sz="1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public void example1() throws </a:t>
            </a:r>
            <a:r>
              <a:rPr kumimoji="0" lang="en-US" altLang="en-US" sz="1800" i="0" u="none" strike="noStrike" cap="none" normalizeH="0" baseline="0" dirty="0" err="1">
                <a:ln>
                  <a:noFill/>
                </a:ln>
                <a:solidFill>
                  <a:srgbClr val="0070C0"/>
                </a:solidFill>
                <a:effectLst/>
                <a:latin typeface="Courier New" panose="02070309020205020404" pitchFamily="49" charset="0"/>
                <a:cs typeface="Courier New" panose="02070309020205020404" pitchFamily="49" charset="0"/>
              </a:rPr>
              <a:t>NotFoundException</a:t>
            </a:r>
            <a:r>
              <a:rPr kumimoji="0" lang="en-US" altLang="en-US" sz="1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find("something");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this line will never be reached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dirty="0">
                <a:latin typeface="Courier New" panose="02070309020205020404" pitchFamily="49" charset="0"/>
                <a:cs typeface="Courier New" panose="02070309020205020404" pitchFamily="49" charset="0"/>
              </a:rPr>
              <a:t>// </a:t>
            </a:r>
            <a:r>
              <a:rPr kumimoji="0" lang="en-US" altLang="en-US" sz="1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when the test is passing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7" name="Rectangle 6">
            <a:extLst>
              <a:ext uri="{FF2B5EF4-FFF2-40B4-BE49-F238E27FC236}">
                <a16:creationId xmlns:a16="http://schemas.microsoft.com/office/drawing/2014/main" id="{ADAC1F83-2860-4AE9-8F17-DA2B8FCB8A74}"/>
              </a:ext>
            </a:extLst>
          </p:cNvPr>
          <p:cNvSpPr/>
          <p:nvPr/>
        </p:nvSpPr>
        <p:spPr>
          <a:xfrm>
            <a:off x="1475656" y="2703983"/>
            <a:ext cx="6030416" cy="400110"/>
          </a:xfrm>
          <a:prstGeom prst="rect">
            <a:avLst/>
          </a:prstGeom>
        </p:spPr>
        <p:txBody>
          <a:bodyPr wrap="square">
            <a:spAutoFit/>
          </a:bodyPr>
          <a:lstStyle/>
          <a:p>
            <a:r>
              <a:rPr lang="en-US" sz="2000" dirty="0">
                <a:solidFill>
                  <a:srgbClr val="FF0000"/>
                </a:solidFill>
                <a:latin typeface="Courier New" panose="02070309020205020404" pitchFamily="49" charset="0"/>
                <a:cs typeface="Courier New" panose="02070309020205020404" pitchFamily="49" charset="0"/>
              </a:rPr>
              <a:t>@Test (expected = </a:t>
            </a:r>
            <a:r>
              <a:rPr lang="en-US" sz="2000" dirty="0" err="1">
                <a:solidFill>
                  <a:srgbClr val="FF0000"/>
                </a:solidFill>
                <a:latin typeface="Courier New" panose="02070309020205020404" pitchFamily="49" charset="0"/>
                <a:cs typeface="Courier New" panose="02070309020205020404" pitchFamily="49" charset="0"/>
              </a:rPr>
              <a:t>Exception.class</a:t>
            </a:r>
            <a:r>
              <a:rPr lang="en-US" sz="2000" dirty="0">
                <a:solidFill>
                  <a:srgbClr val="FF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82300403"/>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JUnit and Eclipse</a:t>
            </a:r>
            <a:endParaRPr lang="en-CA" dirty="0"/>
          </a:p>
        </p:txBody>
      </p:sp>
      <p:sp>
        <p:nvSpPr>
          <p:cNvPr id="3" name="Content Placeholder 2"/>
          <p:cNvSpPr>
            <a:spLocks noGrp="1"/>
          </p:cNvSpPr>
          <p:nvPr>
            <p:ph idx="1"/>
          </p:nvPr>
        </p:nvSpPr>
        <p:spPr/>
        <p:txBody>
          <a:bodyPr/>
          <a:lstStyle/>
          <a:p>
            <a:r>
              <a:rPr lang="en-CA" dirty="0"/>
              <a:t>JUnit works together with the Eclipse</a:t>
            </a:r>
          </a:p>
          <a:p>
            <a:r>
              <a:rPr lang="en-CA" dirty="0"/>
              <a:t>If Junit is not included in your IDE</a:t>
            </a:r>
          </a:p>
          <a:p>
            <a:pPr lvl="1"/>
            <a:r>
              <a:rPr lang="en-CA" dirty="0"/>
              <a:t>To add JUnit to an Eclipse project, click:</a:t>
            </a:r>
          </a:p>
          <a:p>
            <a:pPr lvl="1"/>
            <a:r>
              <a:rPr lang="en-CA" dirty="0"/>
              <a:t>Project </a:t>
            </a:r>
            <a:r>
              <a:rPr lang="en-CA" dirty="0">
                <a:sym typeface="Wingdings" panose="05000000000000000000" pitchFamily="2" charset="2"/>
              </a:rPr>
              <a:t></a:t>
            </a:r>
            <a:r>
              <a:rPr lang="en-CA" dirty="0"/>
              <a:t> Properties </a:t>
            </a:r>
            <a:r>
              <a:rPr lang="en-CA" dirty="0">
                <a:sym typeface="Wingdings" panose="05000000000000000000" pitchFamily="2" charset="2"/>
              </a:rPr>
              <a:t></a:t>
            </a:r>
            <a:r>
              <a:rPr lang="en-CA" dirty="0"/>
              <a:t> Build Path </a:t>
            </a:r>
            <a:r>
              <a:rPr lang="en-CA" dirty="0">
                <a:sym typeface="Wingdings" panose="05000000000000000000" pitchFamily="2" charset="2"/>
              </a:rPr>
              <a:t></a:t>
            </a:r>
            <a:r>
              <a:rPr lang="en-CA" dirty="0"/>
              <a:t> Libraries </a:t>
            </a:r>
            <a:r>
              <a:rPr lang="en-CA" dirty="0">
                <a:sym typeface="Wingdings" panose="05000000000000000000" pitchFamily="2" charset="2"/>
              </a:rPr>
              <a:t></a:t>
            </a:r>
            <a:r>
              <a:rPr lang="en-CA" dirty="0"/>
              <a:t> Add Library... </a:t>
            </a:r>
            <a:r>
              <a:rPr lang="en-CA" dirty="0">
                <a:sym typeface="Wingdings" panose="05000000000000000000" pitchFamily="2" charset="2"/>
              </a:rPr>
              <a:t></a:t>
            </a:r>
            <a:r>
              <a:rPr lang="en-CA" dirty="0"/>
              <a:t> JUnit </a:t>
            </a:r>
            <a:r>
              <a:rPr lang="en-CA" dirty="0">
                <a:sym typeface="Wingdings" panose="05000000000000000000" pitchFamily="2" charset="2"/>
              </a:rPr>
              <a:t></a:t>
            </a:r>
            <a:r>
              <a:rPr lang="en-CA" dirty="0"/>
              <a:t> JUnit 4 </a:t>
            </a:r>
            <a:r>
              <a:rPr lang="en-CA" dirty="0">
                <a:sym typeface="Wingdings" panose="05000000000000000000" pitchFamily="2" charset="2"/>
              </a:rPr>
              <a:t></a:t>
            </a:r>
            <a:r>
              <a:rPr lang="en-CA" dirty="0"/>
              <a:t> Finish</a:t>
            </a:r>
          </a:p>
          <a:p>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42</a:t>
            </a:fld>
            <a:endParaRPr lang="en-US" altLang="ja-JP"/>
          </a:p>
        </p:txBody>
      </p:sp>
      <p:sp>
        <p:nvSpPr>
          <p:cNvPr id="6" name="Rectangle 5"/>
          <p:cNvSpPr/>
          <p:nvPr/>
        </p:nvSpPr>
        <p:spPr>
          <a:xfrm>
            <a:off x="1475656" y="4509120"/>
            <a:ext cx="6209120"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CA" b="0" dirty="0"/>
              <a:t>Junit home page:         http://junit.org/</a:t>
            </a:r>
          </a:p>
        </p:txBody>
      </p:sp>
      <p:grpSp>
        <p:nvGrpSpPr>
          <p:cNvPr id="7" name="Group 6"/>
          <p:cNvGrpSpPr/>
          <p:nvPr/>
        </p:nvGrpSpPr>
        <p:grpSpPr>
          <a:xfrm>
            <a:off x="5472113" y="5437093"/>
            <a:ext cx="3164658" cy="696424"/>
            <a:chOff x="1134123" y="5237088"/>
            <a:chExt cx="3792124" cy="728861"/>
          </a:xfrm>
        </p:grpSpPr>
        <p:sp>
          <p:nvSpPr>
            <p:cNvPr id="8" name="Rectangle 7"/>
            <p:cNvSpPr/>
            <p:nvPr/>
          </p:nvSpPr>
          <p:spPr>
            <a:xfrm>
              <a:off x="1844780" y="5401569"/>
              <a:ext cx="3081467" cy="354323"/>
            </a:xfrm>
            <a:prstGeom prst="rect">
              <a:avLst/>
            </a:prstGeom>
          </p:spPr>
          <p:txBody>
            <a:bodyPr wrap="square">
              <a:spAutoFit/>
            </a:bodyPr>
            <a:lstStyle/>
            <a:p>
              <a:r>
                <a:rPr lang="en-CA" sz="1600" b="0" dirty="0">
                  <a:solidFill>
                    <a:srgbClr val="FF0000"/>
                  </a:solidFill>
                </a:rPr>
                <a:t>Junit5 User Guide </a:t>
              </a:r>
              <a:r>
                <a:rPr lang="en-US" sz="1600" b="0" dirty="0">
                  <a:solidFill>
                    <a:srgbClr val="FF0000"/>
                  </a:solidFill>
                </a:rPr>
                <a:t>(in D2L)</a:t>
              </a:r>
              <a:endParaRPr lang="en-CA" sz="1600" b="0" dirty="0">
                <a:solidFill>
                  <a:srgbClr val="FF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123" y="5237088"/>
              <a:ext cx="728862" cy="728861"/>
            </a:xfrm>
            <a:prstGeom prst="rect">
              <a:avLst/>
            </a:prstGeom>
          </p:spPr>
        </p:pic>
      </p:grpSp>
      <p:sp>
        <p:nvSpPr>
          <p:cNvPr id="10" name="Rectangle 9"/>
          <p:cNvSpPr/>
          <p:nvPr/>
        </p:nvSpPr>
        <p:spPr>
          <a:xfrm>
            <a:off x="2294216" y="5034662"/>
            <a:ext cx="4572000" cy="338554"/>
          </a:xfrm>
          <a:prstGeom prst="rect">
            <a:avLst/>
          </a:prstGeom>
        </p:spPr>
        <p:txBody>
          <a:bodyPr>
            <a:spAutoFit/>
          </a:bodyPr>
          <a:lstStyle/>
          <a:p>
            <a:r>
              <a:rPr lang="en-CA" sz="1600" b="0" dirty="0"/>
              <a:t>http://junit.org/junit4/javadoc/latest/index.html</a:t>
            </a:r>
          </a:p>
        </p:txBody>
      </p:sp>
      <p:sp>
        <p:nvSpPr>
          <p:cNvPr id="11" name="Rectangle 10"/>
          <p:cNvSpPr/>
          <p:nvPr/>
        </p:nvSpPr>
        <p:spPr>
          <a:xfrm>
            <a:off x="755576" y="5625031"/>
            <a:ext cx="4572000" cy="307777"/>
          </a:xfrm>
          <a:prstGeom prst="rect">
            <a:avLst/>
          </a:prstGeom>
        </p:spPr>
        <p:txBody>
          <a:bodyPr>
            <a:spAutoFit/>
          </a:bodyPr>
          <a:lstStyle/>
          <a:p>
            <a:r>
              <a:rPr lang="en-CA" sz="1400" b="0" dirty="0"/>
              <a:t>http://www.vogella.com/tutorials/JUnit/article.html</a:t>
            </a:r>
          </a:p>
        </p:txBody>
      </p:sp>
    </p:spTree>
    <p:extLst>
      <p:ext uri="{BB962C8B-B14F-4D97-AF65-F5344CB8AC3E}">
        <p14:creationId xmlns:p14="http://schemas.microsoft.com/office/powerpoint/2010/main" val="3952479743"/>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JUnit in Eclipse - Setup</a:t>
            </a:r>
          </a:p>
        </p:txBody>
      </p:sp>
      <p:sp>
        <p:nvSpPr>
          <p:cNvPr id="3" name="Content Placeholder 2"/>
          <p:cNvSpPr>
            <a:spLocks noGrp="1"/>
          </p:cNvSpPr>
          <p:nvPr>
            <p:ph idx="1"/>
          </p:nvPr>
        </p:nvSpPr>
        <p:spPr>
          <a:xfrm>
            <a:off x="613421" y="1556792"/>
            <a:ext cx="3888940" cy="4532312"/>
          </a:xfrm>
        </p:spPr>
        <p:txBody>
          <a:bodyPr/>
          <a:lstStyle/>
          <a:p>
            <a:r>
              <a:rPr lang="en-CA" sz="2800" dirty="0"/>
              <a:t>In Eclipse</a:t>
            </a:r>
          </a:p>
          <a:p>
            <a:pPr lvl="1"/>
            <a:r>
              <a:rPr lang="en-CA" sz="2400" dirty="0"/>
              <a:t>Create a new project</a:t>
            </a:r>
          </a:p>
          <a:p>
            <a:pPr lvl="1"/>
            <a:r>
              <a:rPr lang="en-CA" sz="2400" dirty="0"/>
              <a:t>Open project’s property window (File  </a:t>
            </a:r>
            <a:r>
              <a:rPr lang="en-CA" sz="2400" dirty="0">
                <a:sym typeface="Wingdings" panose="05000000000000000000" pitchFamily="2" charset="2"/>
              </a:rPr>
              <a:t> </a:t>
            </a:r>
            <a:r>
              <a:rPr lang="en-CA" sz="2400" dirty="0"/>
              <a:t>Properties)</a:t>
            </a:r>
          </a:p>
          <a:p>
            <a:pPr lvl="1"/>
            <a:r>
              <a:rPr lang="en-CA" sz="2400" dirty="0"/>
              <a:t>Select: Java build path</a:t>
            </a:r>
          </a:p>
          <a:p>
            <a:pPr marL="457200" lvl="1" indent="0">
              <a:buNone/>
            </a:pPr>
            <a:r>
              <a:rPr lang="en-CA" sz="2400" dirty="0"/>
              <a:t>Select: libraries</a:t>
            </a:r>
          </a:p>
          <a:p>
            <a:pPr lvl="1"/>
            <a:r>
              <a:rPr lang="en-CA" sz="2400" dirty="0"/>
              <a:t>Add Library</a:t>
            </a:r>
          </a:p>
          <a:p>
            <a:pPr lvl="1"/>
            <a:r>
              <a:rPr lang="en-CA" sz="2400" dirty="0"/>
              <a:t>Select Junit</a:t>
            </a:r>
          </a:p>
          <a:p>
            <a:pPr lvl="2"/>
            <a:r>
              <a:rPr lang="en-CA" sz="2000" dirty="0"/>
              <a:t>Select the type 4.x or 5.x</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43</a:t>
            </a:fld>
            <a:endParaRPr lang="en-US" altLang="ja-JP"/>
          </a:p>
        </p:txBody>
      </p:sp>
      <p:pic>
        <p:nvPicPr>
          <p:cNvPr id="6" name="Picture 5"/>
          <p:cNvPicPr>
            <a:picLocks noChangeAspect="1"/>
          </p:cNvPicPr>
          <p:nvPr/>
        </p:nvPicPr>
        <p:blipFill>
          <a:blip r:embed="rId3"/>
          <a:stretch>
            <a:fillRect/>
          </a:stretch>
        </p:blipFill>
        <p:spPr>
          <a:xfrm>
            <a:off x="4451692" y="1844824"/>
            <a:ext cx="4508761" cy="3879427"/>
          </a:xfrm>
          <a:prstGeom prst="rect">
            <a:avLst/>
          </a:prstGeom>
        </p:spPr>
      </p:pic>
      <p:sp>
        <p:nvSpPr>
          <p:cNvPr id="7" name="Right Arrow 6"/>
          <p:cNvSpPr/>
          <p:nvPr/>
        </p:nvSpPr>
        <p:spPr bwMode="auto">
          <a:xfrm rot="379392">
            <a:off x="3050719" y="4731567"/>
            <a:ext cx="1440160" cy="288032"/>
          </a:xfrm>
          <a:prstGeom prst="right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spTree>
    <p:extLst>
      <p:ext uri="{BB962C8B-B14F-4D97-AF65-F5344CB8AC3E}">
        <p14:creationId xmlns:p14="http://schemas.microsoft.com/office/powerpoint/2010/main" val="123840488"/>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Test Case</a:t>
            </a:r>
            <a:endParaRPr lang="en-CA" dirty="0"/>
          </a:p>
        </p:txBody>
      </p:sp>
      <p:sp>
        <p:nvSpPr>
          <p:cNvPr id="3" name="Content Placeholder 2"/>
          <p:cNvSpPr>
            <a:spLocks noGrp="1"/>
          </p:cNvSpPr>
          <p:nvPr>
            <p:ph idx="1"/>
          </p:nvPr>
        </p:nvSpPr>
        <p:spPr>
          <a:xfrm>
            <a:off x="900113" y="1560513"/>
            <a:ext cx="8001000" cy="1580455"/>
          </a:xfrm>
        </p:spPr>
        <p:txBody>
          <a:bodyPr/>
          <a:lstStyle/>
          <a:p>
            <a:r>
              <a:rPr lang="en-CA" sz="2400" dirty="0"/>
              <a:t>Right-click a file and choose New </a:t>
            </a:r>
            <a:r>
              <a:rPr lang="en-CA" sz="2400" dirty="0">
                <a:sym typeface="Wingdings" panose="05000000000000000000" pitchFamily="2" charset="2"/>
              </a:rPr>
              <a:t></a:t>
            </a:r>
            <a:r>
              <a:rPr lang="en-CA" sz="2400" dirty="0"/>
              <a:t> Test Case</a:t>
            </a:r>
          </a:p>
          <a:p>
            <a:r>
              <a:rPr lang="en-CA" sz="2400" dirty="0"/>
              <a:t>Or click File </a:t>
            </a:r>
            <a:r>
              <a:rPr lang="en-CA" sz="2400" dirty="0">
                <a:sym typeface="Wingdings" panose="05000000000000000000" pitchFamily="2" charset="2"/>
              </a:rPr>
              <a:t></a:t>
            </a:r>
            <a:r>
              <a:rPr lang="en-CA" sz="2400" dirty="0"/>
              <a:t> New </a:t>
            </a:r>
            <a:r>
              <a:rPr lang="en-CA" sz="2400" dirty="0">
                <a:sym typeface="Wingdings" panose="05000000000000000000" pitchFamily="2" charset="2"/>
              </a:rPr>
              <a:t></a:t>
            </a:r>
            <a:r>
              <a:rPr lang="en-CA" sz="2400" dirty="0"/>
              <a:t> JUnit Test Case</a:t>
            </a:r>
          </a:p>
          <a:p>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44</a:t>
            </a:fld>
            <a:endParaRPr lang="en-US" altLang="ja-JP"/>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r="14040" b="43355"/>
          <a:stretch>
            <a:fillRect/>
          </a:stretch>
        </p:blipFill>
        <p:spPr bwMode="auto">
          <a:xfrm>
            <a:off x="457694" y="2564904"/>
            <a:ext cx="4322763" cy="3286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a:extLst>
              <a:ext uri="{FF2B5EF4-FFF2-40B4-BE49-F238E27FC236}">
                <a16:creationId xmlns:a16="http://schemas.microsoft.com/office/drawing/2014/main" id="{7E9E2B58-BE67-40CF-89CA-5CB9D5526763}"/>
              </a:ext>
            </a:extLst>
          </p:cNvPr>
          <p:cNvGrpSpPr/>
          <p:nvPr/>
        </p:nvGrpSpPr>
        <p:grpSpPr>
          <a:xfrm>
            <a:off x="4721865" y="2564904"/>
            <a:ext cx="3810575" cy="3534363"/>
            <a:chOff x="4829333" y="2676981"/>
            <a:chExt cx="3810575" cy="3534363"/>
          </a:xfrm>
        </p:grpSpPr>
        <p:grpSp>
          <p:nvGrpSpPr>
            <p:cNvPr id="13" name="Group 12"/>
            <p:cNvGrpSpPr/>
            <p:nvPr/>
          </p:nvGrpSpPr>
          <p:grpSpPr>
            <a:xfrm>
              <a:off x="4829333" y="2676981"/>
              <a:ext cx="3810575" cy="3534363"/>
              <a:chOff x="4829333" y="2676981"/>
              <a:chExt cx="3810575" cy="3534363"/>
            </a:xfrm>
          </p:grpSpPr>
          <p:pic>
            <p:nvPicPr>
              <p:cNvPr id="7" name="Picture 6"/>
              <p:cNvPicPr>
                <a:picLocks noChangeAspect="1"/>
              </p:cNvPicPr>
              <p:nvPr/>
            </p:nvPicPr>
            <p:blipFill>
              <a:blip r:embed="rId4"/>
              <a:stretch>
                <a:fillRect/>
              </a:stretch>
            </p:blipFill>
            <p:spPr>
              <a:xfrm>
                <a:off x="5749244" y="2676981"/>
                <a:ext cx="2890664" cy="3534363"/>
              </a:xfrm>
              <a:prstGeom prst="rect">
                <a:avLst/>
              </a:prstGeom>
            </p:spPr>
          </p:pic>
          <p:cxnSp>
            <p:nvCxnSpPr>
              <p:cNvPr id="9" name="Straight Connector 8"/>
              <p:cNvCxnSpPr/>
              <p:nvPr/>
            </p:nvCxnSpPr>
            <p:spPr bwMode="auto">
              <a:xfrm flipV="1">
                <a:off x="4853093" y="2708920"/>
                <a:ext cx="871035" cy="2808312"/>
              </a:xfrm>
              <a:prstGeom prst="line">
                <a:avLst/>
              </a:prstGeom>
              <a:solidFill>
                <a:schemeClr val="accent1"/>
              </a:solidFill>
              <a:ln w="9525" cap="flat" cmpd="sng" algn="ctr">
                <a:solidFill>
                  <a:srgbClr val="FF0000"/>
                </a:solidFill>
                <a:prstDash val="solid"/>
                <a:miter lim="800000"/>
                <a:headEnd type="none" w="med" len="med"/>
                <a:tailEnd type="none" w="med" len="med"/>
              </a:ln>
              <a:effectLst/>
            </p:spPr>
          </p:cxnSp>
          <p:cxnSp>
            <p:nvCxnSpPr>
              <p:cNvPr id="12" name="Straight Connector 11"/>
              <p:cNvCxnSpPr/>
              <p:nvPr/>
            </p:nvCxnSpPr>
            <p:spPr bwMode="auto">
              <a:xfrm>
                <a:off x="4829333" y="5517232"/>
                <a:ext cx="919911" cy="648072"/>
              </a:xfrm>
              <a:prstGeom prst="line">
                <a:avLst/>
              </a:prstGeom>
              <a:solidFill>
                <a:schemeClr val="accent1"/>
              </a:solidFill>
              <a:ln w="9525" cap="flat" cmpd="sng" algn="ctr">
                <a:solidFill>
                  <a:srgbClr val="FF0000"/>
                </a:solidFill>
                <a:prstDash val="solid"/>
                <a:miter lim="800000"/>
                <a:headEnd type="none" w="med" len="med"/>
                <a:tailEnd type="none" w="med" len="med"/>
              </a:ln>
              <a:effectLst/>
            </p:spPr>
          </p:cxnSp>
        </p:grpSp>
        <p:sp>
          <p:nvSpPr>
            <p:cNvPr id="8" name="Oval 7">
              <a:extLst>
                <a:ext uri="{FF2B5EF4-FFF2-40B4-BE49-F238E27FC236}">
                  <a16:creationId xmlns:a16="http://schemas.microsoft.com/office/drawing/2014/main" id="{FAFD8D91-54B6-4901-A64D-045C58D74E98}"/>
                </a:ext>
              </a:extLst>
            </p:cNvPr>
            <p:cNvSpPr/>
            <p:nvPr/>
          </p:nvSpPr>
          <p:spPr bwMode="auto">
            <a:xfrm>
              <a:off x="6247995" y="3897052"/>
              <a:ext cx="792088" cy="216024"/>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
          <p:nvSpPr>
            <p:cNvPr id="14" name="Oval 13">
              <a:extLst>
                <a:ext uri="{FF2B5EF4-FFF2-40B4-BE49-F238E27FC236}">
                  <a16:creationId xmlns:a16="http://schemas.microsoft.com/office/drawing/2014/main" id="{ADC61DA1-6AB2-4A74-AA51-80D2044CA068}"/>
                </a:ext>
              </a:extLst>
            </p:cNvPr>
            <p:cNvSpPr/>
            <p:nvPr/>
          </p:nvSpPr>
          <p:spPr bwMode="auto">
            <a:xfrm>
              <a:off x="6516216" y="3298131"/>
              <a:ext cx="792088" cy="216024"/>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
          <p:nvSpPr>
            <p:cNvPr id="15" name="Oval 14">
              <a:extLst>
                <a:ext uri="{FF2B5EF4-FFF2-40B4-BE49-F238E27FC236}">
                  <a16:creationId xmlns:a16="http://schemas.microsoft.com/office/drawing/2014/main" id="{10A745CA-8F91-4492-BDFF-FA52DE2D3EAE}"/>
                </a:ext>
              </a:extLst>
            </p:cNvPr>
            <p:cNvSpPr/>
            <p:nvPr/>
          </p:nvSpPr>
          <p:spPr bwMode="auto">
            <a:xfrm>
              <a:off x="6296871" y="5084502"/>
              <a:ext cx="792088" cy="216024"/>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
          <p:nvSpPr>
            <p:cNvPr id="16" name="Oval 15">
              <a:extLst>
                <a:ext uri="{FF2B5EF4-FFF2-40B4-BE49-F238E27FC236}">
                  <a16:creationId xmlns:a16="http://schemas.microsoft.com/office/drawing/2014/main" id="{0E6EC6FD-DD5B-4D40-93A6-77B0FCA7AD9E}"/>
                </a:ext>
              </a:extLst>
            </p:cNvPr>
            <p:cNvSpPr/>
            <p:nvPr/>
          </p:nvSpPr>
          <p:spPr bwMode="auto">
            <a:xfrm>
              <a:off x="6912260" y="5949041"/>
              <a:ext cx="792088" cy="216024"/>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grpSp>
      <p:sp>
        <p:nvSpPr>
          <p:cNvPr id="11" name="TextBox 10">
            <a:extLst>
              <a:ext uri="{FF2B5EF4-FFF2-40B4-BE49-F238E27FC236}">
                <a16:creationId xmlns:a16="http://schemas.microsoft.com/office/drawing/2014/main" id="{412D03AA-B3D5-428A-909B-62DDD3C428FA}"/>
              </a:ext>
            </a:extLst>
          </p:cNvPr>
          <p:cNvSpPr txBox="1"/>
          <p:nvPr/>
        </p:nvSpPr>
        <p:spPr>
          <a:xfrm>
            <a:off x="6421430" y="6073383"/>
            <a:ext cx="2350900" cy="338554"/>
          </a:xfrm>
          <a:prstGeom prst="rect">
            <a:avLst/>
          </a:prstGeom>
          <a:noFill/>
        </p:spPr>
        <p:txBody>
          <a:bodyPr wrap="none" rtlCol="0">
            <a:spAutoFit/>
          </a:bodyPr>
          <a:lstStyle/>
          <a:p>
            <a:r>
              <a:rPr lang="en-US" sz="1600" b="0" dirty="0"/>
              <a:t>Next </a:t>
            </a:r>
            <a:r>
              <a:rPr lang="en-US" sz="1600" b="0" dirty="0">
                <a:sym typeface="Wingdings" panose="05000000000000000000" pitchFamily="2" charset="2"/>
              </a:rPr>
              <a:t> create test case</a:t>
            </a:r>
            <a:endParaRPr lang="en-US" sz="1600" b="0" dirty="0"/>
          </a:p>
        </p:txBody>
      </p:sp>
    </p:spTree>
    <p:extLst>
      <p:ext uri="{BB962C8B-B14F-4D97-AF65-F5344CB8AC3E}">
        <p14:creationId xmlns:p14="http://schemas.microsoft.com/office/powerpoint/2010/main" val="3445554165"/>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 JUnit Test</a:t>
            </a:r>
            <a:endParaRPr lang="en-CA" dirty="0"/>
          </a:p>
        </p:txBody>
      </p:sp>
      <p:sp>
        <p:nvSpPr>
          <p:cNvPr id="3" name="Content Placeholder 2"/>
          <p:cNvSpPr>
            <a:spLocks noGrp="1"/>
          </p:cNvSpPr>
          <p:nvPr>
            <p:ph idx="1"/>
          </p:nvPr>
        </p:nvSpPr>
        <p:spPr>
          <a:xfrm>
            <a:off x="900113" y="1560513"/>
            <a:ext cx="2735783" cy="4532312"/>
          </a:xfrm>
        </p:spPr>
        <p:txBody>
          <a:bodyPr/>
          <a:lstStyle/>
          <a:p>
            <a:r>
              <a:rPr lang="en-CA" dirty="0"/>
              <a:t>Run</a:t>
            </a:r>
          </a:p>
          <a:p>
            <a:pPr lvl="1"/>
            <a:r>
              <a:rPr lang="en-CA" dirty="0"/>
              <a:t>Run As</a:t>
            </a:r>
          </a:p>
          <a:p>
            <a:pPr lvl="2"/>
            <a:r>
              <a:rPr lang="en-CA" dirty="0"/>
              <a:t>Junit Test</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45</a:t>
            </a:fld>
            <a:endParaRPr lang="en-US" altLang="ja-JP"/>
          </a:p>
        </p:txBody>
      </p:sp>
      <p:pic>
        <p:nvPicPr>
          <p:cNvPr id="7" name="Picture 6"/>
          <p:cNvPicPr>
            <a:picLocks noChangeAspect="1"/>
          </p:cNvPicPr>
          <p:nvPr/>
        </p:nvPicPr>
        <p:blipFill>
          <a:blip r:embed="rId2"/>
          <a:stretch>
            <a:fillRect/>
          </a:stretch>
        </p:blipFill>
        <p:spPr>
          <a:xfrm>
            <a:off x="3635896" y="2958932"/>
            <a:ext cx="4834936" cy="3145135"/>
          </a:xfrm>
          <a:prstGeom prst="rect">
            <a:avLst/>
          </a:prstGeom>
        </p:spPr>
      </p:pic>
    </p:spTree>
    <p:extLst>
      <p:ext uri="{BB962C8B-B14F-4D97-AF65-F5344CB8AC3E}">
        <p14:creationId xmlns:p14="http://schemas.microsoft.com/office/powerpoint/2010/main" val="778080884"/>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E018-659D-4302-82F1-45073AFAE90F}"/>
              </a:ext>
            </a:extLst>
          </p:cNvPr>
          <p:cNvSpPr>
            <a:spLocks noGrp="1"/>
          </p:cNvSpPr>
          <p:nvPr>
            <p:ph type="title"/>
          </p:nvPr>
        </p:nvSpPr>
        <p:spPr/>
        <p:txBody>
          <a:bodyPr/>
          <a:lstStyle/>
          <a:p>
            <a:r>
              <a:rPr lang="en-US" dirty="0"/>
              <a:t>JUnit in other IDE</a:t>
            </a:r>
          </a:p>
        </p:txBody>
      </p:sp>
      <p:sp>
        <p:nvSpPr>
          <p:cNvPr id="3" name="Content Placeholder 2">
            <a:extLst>
              <a:ext uri="{FF2B5EF4-FFF2-40B4-BE49-F238E27FC236}">
                <a16:creationId xmlns:a16="http://schemas.microsoft.com/office/drawing/2014/main" id="{6369DEA0-58AF-4A81-ACD6-9A5BD7B34C5A}"/>
              </a:ext>
            </a:extLst>
          </p:cNvPr>
          <p:cNvSpPr>
            <a:spLocks noGrp="1"/>
          </p:cNvSpPr>
          <p:nvPr>
            <p:ph idx="1"/>
          </p:nvPr>
        </p:nvSpPr>
        <p:spPr/>
        <p:txBody>
          <a:bodyPr/>
          <a:lstStyle/>
          <a:p>
            <a:r>
              <a:rPr lang="en-US" sz="2800" dirty="0"/>
              <a:t>JUnit in Maven?</a:t>
            </a:r>
          </a:p>
          <a:p>
            <a:pPr marL="0" indent="0">
              <a:buNone/>
            </a:pPr>
            <a:r>
              <a:rPr lang="en-US" sz="2800" dirty="0"/>
              <a:t>	</a:t>
            </a:r>
            <a:r>
              <a:rPr lang="en-US" sz="2000" dirty="0">
                <a:hlinkClick r:id="rId2"/>
              </a:rPr>
              <a:t>https://maven.apache.org/index.html</a:t>
            </a:r>
            <a:endParaRPr lang="en-US" sz="2800" dirty="0"/>
          </a:p>
          <a:p>
            <a:pPr marL="0" indent="0">
              <a:buNone/>
            </a:pPr>
            <a:endParaRPr lang="en-US" sz="2800" dirty="0"/>
          </a:p>
          <a:p>
            <a:r>
              <a:rPr lang="en-US" sz="2800" dirty="0"/>
              <a:t>JUnit in Visual Studio? </a:t>
            </a:r>
            <a:r>
              <a:rPr lang="en-US" sz="2000" dirty="0">
                <a:hlinkClick r:id="rId3"/>
              </a:rPr>
              <a:t>https://blogs.msdn.microsoft.com/visualstudio/2017/12/01/announcing-junit-support-for-visual-studio-code/</a:t>
            </a:r>
            <a:endParaRPr lang="en-US" sz="2000" dirty="0"/>
          </a:p>
          <a:p>
            <a:endParaRPr lang="en-US" sz="2800" dirty="0"/>
          </a:p>
          <a:p>
            <a:r>
              <a:rPr lang="en-US" sz="2800" dirty="0"/>
              <a:t>JUnit in Ant? </a:t>
            </a:r>
          </a:p>
          <a:p>
            <a:pPr marL="0" indent="0">
              <a:buNone/>
            </a:pPr>
            <a:r>
              <a:rPr lang="en-US" sz="2000" dirty="0">
                <a:hlinkClick r:id="rId4"/>
              </a:rPr>
              <a:t>     https://ant.apache.org/manual/Tasks/junitlauncher.html</a:t>
            </a:r>
            <a:endParaRPr lang="en-US" sz="2000" dirty="0"/>
          </a:p>
          <a:p>
            <a:pPr marL="0" indent="0">
              <a:buNone/>
            </a:pPr>
            <a:endParaRPr lang="en-US" sz="2800" dirty="0"/>
          </a:p>
        </p:txBody>
      </p:sp>
      <p:sp>
        <p:nvSpPr>
          <p:cNvPr id="4" name="Footer Placeholder 3">
            <a:extLst>
              <a:ext uri="{FF2B5EF4-FFF2-40B4-BE49-F238E27FC236}">
                <a16:creationId xmlns:a16="http://schemas.microsoft.com/office/drawing/2014/main" id="{5866F89D-D9B4-44E1-BA29-0DE0A7989D70}"/>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6C1EFE5A-FC8D-4FE7-9613-6040A5D9C784}"/>
              </a:ext>
            </a:extLst>
          </p:cNvPr>
          <p:cNvSpPr>
            <a:spLocks noGrp="1"/>
          </p:cNvSpPr>
          <p:nvPr>
            <p:ph type="sldNum" sz="quarter" idx="12"/>
          </p:nvPr>
        </p:nvSpPr>
        <p:spPr/>
        <p:txBody>
          <a:bodyPr/>
          <a:lstStyle/>
          <a:p>
            <a:fld id="{E0C33045-984B-4F44-A077-3B45BEEE9467}" type="slidenum">
              <a:rPr lang="ja-JP" altLang="en-US" smtClean="0"/>
              <a:pPr/>
              <a:t>46</a:t>
            </a:fld>
            <a:endParaRPr lang="en-US" altLang="ja-JP"/>
          </a:p>
        </p:txBody>
      </p:sp>
      <p:pic>
        <p:nvPicPr>
          <p:cNvPr id="7" name="Picture 6">
            <a:extLst>
              <a:ext uri="{FF2B5EF4-FFF2-40B4-BE49-F238E27FC236}">
                <a16:creationId xmlns:a16="http://schemas.microsoft.com/office/drawing/2014/main" id="{7CDF881B-D2C5-4CA5-8094-E73B6FE21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208" y="1562820"/>
            <a:ext cx="2136949" cy="540523"/>
          </a:xfrm>
          <a:prstGeom prst="rect">
            <a:avLst/>
          </a:prstGeom>
        </p:spPr>
      </p:pic>
      <p:pic>
        <p:nvPicPr>
          <p:cNvPr id="9" name="Picture 8">
            <a:extLst>
              <a:ext uri="{FF2B5EF4-FFF2-40B4-BE49-F238E27FC236}">
                <a16:creationId xmlns:a16="http://schemas.microsoft.com/office/drawing/2014/main" id="{D76B10D9-BA45-4CA0-AABF-3CE67A0320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4637" y="3150441"/>
            <a:ext cx="1619250" cy="247650"/>
          </a:xfrm>
          <a:prstGeom prst="rect">
            <a:avLst/>
          </a:prstGeom>
        </p:spPr>
      </p:pic>
      <p:pic>
        <p:nvPicPr>
          <p:cNvPr id="8" name="Picture 7">
            <a:extLst>
              <a:ext uri="{FF2B5EF4-FFF2-40B4-BE49-F238E27FC236}">
                <a16:creationId xmlns:a16="http://schemas.microsoft.com/office/drawing/2014/main" id="{66E3DED9-D9DD-4922-9A27-5A00E07F77D7}"/>
              </a:ext>
            </a:extLst>
          </p:cNvPr>
          <p:cNvPicPr>
            <a:picLocks noChangeAspect="1"/>
          </p:cNvPicPr>
          <p:nvPr/>
        </p:nvPicPr>
        <p:blipFill>
          <a:blip r:embed="rId7">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7078688" y="4901792"/>
            <a:ext cx="1502469" cy="1143055"/>
          </a:xfrm>
          <a:prstGeom prst="rect">
            <a:avLst/>
          </a:prstGeom>
        </p:spPr>
      </p:pic>
    </p:spTree>
    <p:extLst>
      <p:ext uri="{BB962C8B-B14F-4D97-AF65-F5344CB8AC3E}">
        <p14:creationId xmlns:p14="http://schemas.microsoft.com/office/powerpoint/2010/main" val="4158132121"/>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 Structure</a:t>
            </a:r>
          </a:p>
        </p:txBody>
      </p:sp>
      <p:pic>
        <p:nvPicPr>
          <p:cNvPr id="6" name="Content Placeholder 5" descr="Screen Clipping"/>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7704" y="1556792"/>
            <a:ext cx="5472608" cy="4797671"/>
          </a:xfrm>
        </p:spPr>
      </p:pic>
      <p:sp>
        <p:nvSpPr>
          <p:cNvPr id="4" name="Slide Number Placeholder 4">
            <a:extLst>
              <a:ext uri="{FF2B5EF4-FFF2-40B4-BE49-F238E27FC236}">
                <a16:creationId xmlns:a16="http://schemas.microsoft.com/office/drawing/2014/main" id="{A8FD6309-1015-43C8-9279-5236667F2EC0}"/>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47</a:t>
            </a:fld>
            <a:endParaRPr lang="en-US" altLang="ja-JP"/>
          </a:p>
        </p:txBody>
      </p:sp>
    </p:spTree>
    <p:extLst>
      <p:ext uri="{BB962C8B-B14F-4D97-AF65-F5344CB8AC3E}">
        <p14:creationId xmlns:p14="http://schemas.microsoft.com/office/powerpoint/2010/main" val="885939890"/>
      </p:ext>
    </p:extLst>
  </p:cSld>
  <p:clrMapOvr>
    <a:masterClrMapping/>
  </p:clrMapOvr>
  <p:transition>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Test Suites</a:t>
            </a:r>
          </a:p>
        </p:txBody>
      </p:sp>
      <p:sp>
        <p:nvSpPr>
          <p:cNvPr id="45059" name="Rectangle 3"/>
          <p:cNvSpPr>
            <a:spLocks noGrp="1" noChangeArrowheads="1"/>
          </p:cNvSpPr>
          <p:nvPr>
            <p:ph idx="1"/>
          </p:nvPr>
        </p:nvSpPr>
        <p:spPr>
          <a:xfrm>
            <a:off x="899592" y="1412776"/>
            <a:ext cx="8044383" cy="1152128"/>
          </a:xfrm>
        </p:spPr>
        <p:txBody>
          <a:bodyPr/>
          <a:lstStyle/>
          <a:p>
            <a:pPr eaLnBrk="1" hangingPunct="1"/>
            <a:r>
              <a:rPr lang="en-US" altLang="en-US" sz="2800" b="1" dirty="0">
                <a:solidFill>
                  <a:srgbClr val="262626"/>
                </a:solidFill>
              </a:rPr>
              <a:t>Test suite</a:t>
            </a:r>
            <a:r>
              <a:rPr lang="en-US" altLang="en-US" sz="2800" dirty="0">
                <a:solidFill>
                  <a:srgbClr val="262626"/>
                </a:solidFill>
              </a:rPr>
              <a:t>: One class that runs many JUnit tests</a:t>
            </a:r>
          </a:p>
          <a:p>
            <a:pPr lvl="1" eaLnBrk="1" hangingPunct="1"/>
            <a:r>
              <a:rPr lang="en-US" altLang="en-US" sz="2400" dirty="0">
                <a:solidFill>
                  <a:srgbClr val="404040"/>
                </a:solidFill>
              </a:rPr>
              <a:t>An easy way to run all of your app's tests at once</a:t>
            </a:r>
          </a:p>
          <a:p>
            <a:pPr lvl="1" eaLnBrk="1" hangingPunct="1">
              <a:lnSpc>
                <a:spcPct val="70000"/>
              </a:lnSpc>
              <a:buFont typeface="Wingdings" panose="05000000000000000000" pitchFamily="2" charset="2"/>
              <a:buNone/>
            </a:pPr>
            <a:endParaRPr lang="en-US" altLang="en-US" sz="1800" dirty="0">
              <a:solidFill>
                <a:srgbClr val="404040"/>
              </a:solidFill>
              <a:latin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2123728" y="2405473"/>
            <a:ext cx="5328592" cy="3903847"/>
          </a:xfrm>
          <a:prstGeom prst="rect">
            <a:avLst/>
          </a:prstGeom>
        </p:spPr>
      </p:pic>
      <p:grpSp>
        <p:nvGrpSpPr>
          <p:cNvPr id="7" name="Group 6"/>
          <p:cNvGrpSpPr/>
          <p:nvPr/>
        </p:nvGrpSpPr>
        <p:grpSpPr>
          <a:xfrm>
            <a:off x="3419872" y="2860059"/>
            <a:ext cx="4824535" cy="1072998"/>
            <a:chOff x="3419872" y="2860059"/>
            <a:chExt cx="4824535" cy="1072998"/>
          </a:xfrm>
        </p:grpSpPr>
        <p:sp>
          <p:nvSpPr>
            <p:cNvPr id="3" name="TextBox 2"/>
            <p:cNvSpPr txBox="1"/>
            <p:nvPr/>
          </p:nvSpPr>
          <p:spPr>
            <a:xfrm>
              <a:off x="7118026" y="2860059"/>
              <a:ext cx="1126381" cy="646331"/>
            </a:xfrm>
            <a:prstGeom prst="rect">
              <a:avLst/>
            </a:prstGeom>
            <a:noFill/>
          </p:spPr>
          <p:txBody>
            <a:bodyPr wrap="square" rtlCol="0">
              <a:spAutoFit/>
            </a:bodyPr>
            <a:lstStyle/>
            <a:p>
              <a:r>
                <a:rPr lang="en-US" sz="1200" dirty="0">
                  <a:solidFill>
                    <a:srgbClr val="FF0000"/>
                  </a:solidFill>
                </a:rPr>
                <a:t>Actual class to be tested in your code</a:t>
              </a:r>
              <a:endParaRPr lang="en-CA" sz="1200" dirty="0">
                <a:solidFill>
                  <a:srgbClr val="FF0000"/>
                </a:solidFill>
              </a:endParaRPr>
            </a:p>
          </p:txBody>
        </p:sp>
        <p:sp>
          <p:nvSpPr>
            <p:cNvPr id="4" name="Rectangle 3"/>
            <p:cNvSpPr/>
            <p:nvPr/>
          </p:nvSpPr>
          <p:spPr bwMode="auto">
            <a:xfrm>
              <a:off x="3419872" y="3691057"/>
              <a:ext cx="576064" cy="242000"/>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6" name="Straight Arrow Connector 5"/>
            <p:cNvCxnSpPr>
              <a:stCxn id="3" idx="1"/>
            </p:cNvCxnSpPr>
            <p:nvPr/>
          </p:nvCxnSpPr>
          <p:spPr bwMode="auto">
            <a:xfrm flipH="1">
              <a:off x="3995937" y="3183225"/>
              <a:ext cx="3122089" cy="605815"/>
            </a:xfrm>
            <a:prstGeom prst="straightConnector1">
              <a:avLst/>
            </a:prstGeom>
            <a:solidFill>
              <a:schemeClr val="accent1"/>
            </a:solidFill>
            <a:ln w="12700" cap="flat" cmpd="sng" algn="ctr">
              <a:solidFill>
                <a:srgbClr val="FF0000"/>
              </a:solidFill>
              <a:prstDash val="solid"/>
              <a:miter lim="800000"/>
              <a:headEnd type="none" w="med" len="med"/>
              <a:tailEnd type="triangle"/>
            </a:ln>
            <a:effectLst/>
          </p:spPr>
        </p:cxnSp>
      </p:grpSp>
      <p:grpSp>
        <p:nvGrpSpPr>
          <p:cNvPr id="11" name="Group 10"/>
          <p:cNvGrpSpPr/>
          <p:nvPr/>
        </p:nvGrpSpPr>
        <p:grpSpPr>
          <a:xfrm>
            <a:off x="2339752" y="3656579"/>
            <a:ext cx="5976663" cy="996557"/>
            <a:chOff x="2267744" y="2860059"/>
            <a:chExt cx="5976663" cy="996557"/>
          </a:xfrm>
        </p:grpSpPr>
        <p:sp>
          <p:nvSpPr>
            <p:cNvPr id="12" name="TextBox 11"/>
            <p:cNvSpPr txBox="1"/>
            <p:nvPr/>
          </p:nvSpPr>
          <p:spPr>
            <a:xfrm>
              <a:off x="7118026" y="2860059"/>
              <a:ext cx="1126381" cy="276999"/>
            </a:xfrm>
            <a:prstGeom prst="rect">
              <a:avLst/>
            </a:prstGeom>
            <a:noFill/>
          </p:spPr>
          <p:txBody>
            <a:bodyPr wrap="square" rtlCol="0">
              <a:spAutoFit/>
            </a:bodyPr>
            <a:lstStyle/>
            <a:p>
              <a:r>
                <a:rPr lang="en-US" sz="1200" dirty="0">
                  <a:solidFill>
                    <a:srgbClr val="FF0000"/>
                  </a:solidFill>
                </a:rPr>
                <a:t>A test class</a:t>
              </a:r>
              <a:endParaRPr lang="en-CA" sz="1200" dirty="0">
                <a:solidFill>
                  <a:srgbClr val="FF0000"/>
                </a:solidFill>
              </a:endParaRPr>
            </a:p>
          </p:txBody>
        </p:sp>
        <p:sp>
          <p:nvSpPr>
            <p:cNvPr id="13" name="Rectangle 12"/>
            <p:cNvSpPr/>
            <p:nvPr/>
          </p:nvSpPr>
          <p:spPr bwMode="auto">
            <a:xfrm>
              <a:off x="2267744" y="3614616"/>
              <a:ext cx="1728192" cy="242000"/>
            </a:xfrm>
            <a:prstGeom prst="rect">
              <a:avLst/>
            </a:prstGeom>
            <a:noFill/>
            <a:ln w="127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noFill/>
                </a:ln>
                <a:solidFill>
                  <a:schemeClr val="tx1"/>
                </a:solidFill>
                <a:effectLst/>
                <a:latin typeface="Tahoma" pitchFamily="34" charset="0"/>
                <a:ea typeface="ＭＳ Ｐゴシック" charset="-128"/>
              </a:endParaRPr>
            </a:p>
          </p:txBody>
        </p:sp>
        <p:cxnSp>
          <p:nvCxnSpPr>
            <p:cNvPr id="14" name="Straight Arrow Connector 13"/>
            <p:cNvCxnSpPr>
              <a:stCxn id="12" idx="1"/>
            </p:cNvCxnSpPr>
            <p:nvPr/>
          </p:nvCxnSpPr>
          <p:spPr bwMode="auto">
            <a:xfrm flipH="1">
              <a:off x="3995938" y="2998559"/>
              <a:ext cx="3122088" cy="790481"/>
            </a:xfrm>
            <a:prstGeom prst="straightConnector1">
              <a:avLst/>
            </a:prstGeom>
            <a:solidFill>
              <a:schemeClr val="accent1"/>
            </a:solidFill>
            <a:ln w="12700" cap="flat" cmpd="sng" algn="ctr">
              <a:solidFill>
                <a:srgbClr val="FF0000"/>
              </a:solidFill>
              <a:prstDash val="solid"/>
              <a:miter lim="800000"/>
              <a:headEnd type="none" w="med" len="med"/>
              <a:tailEnd type="triangle"/>
            </a:ln>
            <a:effectLst/>
          </p:spPr>
        </p:cxnSp>
      </p:grpSp>
      <p:sp>
        <p:nvSpPr>
          <p:cNvPr id="15" name="Slide Number Placeholder 4">
            <a:extLst>
              <a:ext uri="{FF2B5EF4-FFF2-40B4-BE49-F238E27FC236}">
                <a16:creationId xmlns:a16="http://schemas.microsoft.com/office/drawing/2014/main" id="{E441FBED-5459-4871-A3C0-4C57E6C6324B}"/>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48</a:t>
            </a:fld>
            <a:endParaRPr lang="en-US" altLang="ja-JP"/>
          </a:p>
        </p:txBody>
      </p:sp>
    </p:spTree>
    <p:extLst>
      <p:ext uri="{BB962C8B-B14F-4D97-AF65-F5344CB8AC3E}">
        <p14:creationId xmlns:p14="http://schemas.microsoft.com/office/powerpoint/2010/main" val="189392925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Running a Test</a:t>
            </a:r>
          </a:p>
        </p:txBody>
      </p:sp>
      <p:sp>
        <p:nvSpPr>
          <p:cNvPr id="21507" name="Rectangle 3"/>
          <p:cNvSpPr>
            <a:spLocks noGrp="1" noChangeArrowheads="1"/>
          </p:cNvSpPr>
          <p:nvPr>
            <p:ph idx="1"/>
          </p:nvPr>
        </p:nvSpPr>
        <p:spPr>
          <a:xfrm>
            <a:off x="467544" y="1628800"/>
            <a:ext cx="5112568" cy="4536504"/>
          </a:xfrm>
        </p:spPr>
        <p:txBody>
          <a:bodyPr/>
          <a:lstStyle/>
          <a:p>
            <a:pPr eaLnBrk="1" hangingPunct="1"/>
            <a:r>
              <a:rPr lang="en-US" altLang="en-US" sz="2400" dirty="0">
                <a:solidFill>
                  <a:srgbClr val="262626"/>
                </a:solidFill>
              </a:rPr>
              <a:t>Right click it in the Eclipse Package Explorer at left;  choose:</a:t>
            </a:r>
          </a:p>
          <a:p>
            <a:pPr lvl="1" eaLnBrk="1" hangingPunct="1">
              <a:buFont typeface="Wingdings" panose="05000000000000000000" pitchFamily="2" charset="2"/>
              <a:buNone/>
            </a:pPr>
            <a:r>
              <a:rPr lang="en-US" altLang="en-US" sz="2000" dirty="0">
                <a:solidFill>
                  <a:srgbClr val="404040"/>
                </a:solidFill>
              </a:rPr>
              <a:t>	</a:t>
            </a:r>
            <a:r>
              <a:rPr lang="en-US" altLang="en-US" sz="2000" b="1" dirty="0">
                <a:solidFill>
                  <a:srgbClr val="404040"/>
                </a:solidFill>
              </a:rPr>
              <a:t>Run As</a:t>
            </a:r>
            <a:r>
              <a:rPr lang="en-US" altLang="en-US" sz="2000" dirty="0">
                <a:solidFill>
                  <a:srgbClr val="404040"/>
                </a:solidFill>
              </a:rPr>
              <a:t> </a:t>
            </a:r>
            <a:r>
              <a:rPr lang="en-US" altLang="en-US" sz="2000" dirty="0">
                <a:solidFill>
                  <a:srgbClr val="404040"/>
                </a:solidFill>
                <a:sym typeface="Symbol" panose="05050102010706020507" pitchFamily="18" charset="2"/>
              </a:rPr>
              <a:t></a:t>
            </a:r>
            <a:r>
              <a:rPr lang="en-US" altLang="en-US" sz="2000" dirty="0">
                <a:solidFill>
                  <a:srgbClr val="404040"/>
                </a:solidFill>
              </a:rPr>
              <a:t> </a:t>
            </a:r>
            <a:r>
              <a:rPr lang="en-US" altLang="en-US" sz="2000" b="1" dirty="0">
                <a:solidFill>
                  <a:srgbClr val="404040"/>
                </a:solidFill>
              </a:rPr>
              <a:t>JUnit Test</a:t>
            </a:r>
          </a:p>
          <a:p>
            <a:pPr lvl="1" eaLnBrk="1" hangingPunct="1"/>
            <a:endParaRPr lang="en-US" altLang="en-US" sz="2000" dirty="0">
              <a:solidFill>
                <a:srgbClr val="404040"/>
              </a:solidFill>
            </a:endParaRPr>
          </a:p>
          <a:p>
            <a:pPr eaLnBrk="1" hangingPunct="1"/>
            <a:r>
              <a:rPr lang="en-US" altLang="en-US" sz="2400" dirty="0">
                <a:solidFill>
                  <a:srgbClr val="262626"/>
                </a:solidFill>
              </a:rPr>
              <a:t>The JUnit bar will show </a:t>
            </a:r>
            <a:r>
              <a:rPr lang="en-US" altLang="en-US" sz="2400" b="1" dirty="0">
                <a:solidFill>
                  <a:srgbClr val="008000"/>
                </a:solidFill>
              </a:rPr>
              <a:t>green</a:t>
            </a:r>
            <a:r>
              <a:rPr lang="en-US" altLang="en-US" sz="2400" dirty="0">
                <a:solidFill>
                  <a:srgbClr val="262626"/>
                </a:solidFill>
              </a:rPr>
              <a:t> if all tests pass, </a:t>
            </a:r>
            <a:r>
              <a:rPr lang="en-US" altLang="en-US" sz="2400" b="1" dirty="0">
                <a:solidFill>
                  <a:srgbClr val="FF0000"/>
                </a:solidFill>
              </a:rPr>
              <a:t>red</a:t>
            </a:r>
            <a:r>
              <a:rPr lang="en-US" altLang="en-US" sz="2400" dirty="0">
                <a:solidFill>
                  <a:srgbClr val="FF0000"/>
                </a:solidFill>
              </a:rPr>
              <a:t> </a:t>
            </a:r>
            <a:r>
              <a:rPr lang="en-US" altLang="en-US" sz="2400" dirty="0">
                <a:solidFill>
                  <a:srgbClr val="262626"/>
                </a:solidFill>
              </a:rPr>
              <a:t>if any fail</a:t>
            </a:r>
          </a:p>
          <a:p>
            <a:pPr eaLnBrk="1" hangingPunct="1"/>
            <a:endParaRPr lang="en-US" altLang="en-US" sz="2400" dirty="0">
              <a:solidFill>
                <a:srgbClr val="262626"/>
              </a:solidFill>
            </a:endParaRPr>
          </a:p>
          <a:p>
            <a:pPr eaLnBrk="1" hangingPunct="1"/>
            <a:r>
              <a:rPr lang="en-US" altLang="en-US" sz="2400" dirty="0">
                <a:solidFill>
                  <a:srgbClr val="262626"/>
                </a:solidFill>
              </a:rPr>
              <a:t>The Failure Trace shows which tests</a:t>
            </a:r>
            <a:br>
              <a:rPr lang="en-US" altLang="en-US" sz="2400" dirty="0">
                <a:solidFill>
                  <a:srgbClr val="262626"/>
                </a:solidFill>
              </a:rPr>
            </a:br>
            <a:r>
              <a:rPr lang="en-US" altLang="en-US" sz="2400" dirty="0">
                <a:solidFill>
                  <a:srgbClr val="262626"/>
                </a:solidFill>
              </a:rPr>
              <a:t>failed, if any, and why</a:t>
            </a:r>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b="13954"/>
          <a:stretch>
            <a:fillRect/>
          </a:stretch>
        </p:blipFill>
        <p:spPr bwMode="auto">
          <a:xfrm>
            <a:off x="5580112" y="3345904"/>
            <a:ext cx="3059113"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268" t="87869"/>
          <a:stretch>
            <a:fillRect/>
          </a:stretch>
        </p:blipFill>
        <p:spPr bwMode="auto">
          <a:xfrm>
            <a:off x="4119612" y="2149711"/>
            <a:ext cx="4519613" cy="7223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4">
            <a:extLst>
              <a:ext uri="{FF2B5EF4-FFF2-40B4-BE49-F238E27FC236}">
                <a16:creationId xmlns:a16="http://schemas.microsoft.com/office/drawing/2014/main" id="{436A3665-EB4F-4299-9209-006658053E3C}"/>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49</a:t>
            </a:fld>
            <a:endParaRPr lang="en-US" altLang="ja-JP"/>
          </a:p>
        </p:txBody>
      </p:sp>
    </p:spTree>
    <p:extLst>
      <p:ext uri="{BB962C8B-B14F-4D97-AF65-F5344CB8AC3E}">
        <p14:creationId xmlns:p14="http://schemas.microsoft.com/office/powerpoint/2010/main" val="22196016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2FD8-1A29-4BB5-84ED-A8799B3F7B4D}"/>
              </a:ext>
            </a:extLst>
          </p:cNvPr>
          <p:cNvSpPr>
            <a:spLocks noGrp="1"/>
          </p:cNvSpPr>
          <p:nvPr>
            <p:ph type="title"/>
          </p:nvPr>
        </p:nvSpPr>
        <p:spPr/>
        <p:txBody>
          <a:bodyPr/>
          <a:lstStyle/>
          <a:p>
            <a:r>
              <a:rPr lang="en-US" dirty="0"/>
              <a:t>The Testing Dilemma</a:t>
            </a:r>
          </a:p>
        </p:txBody>
      </p:sp>
      <p:sp>
        <p:nvSpPr>
          <p:cNvPr id="3" name="Content Placeholder 2">
            <a:extLst>
              <a:ext uri="{FF2B5EF4-FFF2-40B4-BE49-F238E27FC236}">
                <a16:creationId xmlns:a16="http://schemas.microsoft.com/office/drawing/2014/main" id="{7BB514D5-0DC3-429C-B9EA-16CEAB325C51}"/>
              </a:ext>
            </a:extLst>
          </p:cNvPr>
          <p:cNvSpPr>
            <a:spLocks noGrp="1"/>
          </p:cNvSpPr>
          <p:nvPr>
            <p:ph idx="1"/>
          </p:nvPr>
        </p:nvSpPr>
        <p:spPr/>
        <p:txBody>
          <a:bodyPr/>
          <a:lstStyle/>
          <a:p>
            <a:r>
              <a:rPr lang="en-US" sz="2800" dirty="0"/>
              <a:t>Using limited resources (time, personnel, budget) efficiently</a:t>
            </a:r>
          </a:p>
        </p:txBody>
      </p:sp>
      <p:sp>
        <p:nvSpPr>
          <p:cNvPr id="4" name="Footer Placeholder 3">
            <a:extLst>
              <a:ext uri="{FF2B5EF4-FFF2-40B4-BE49-F238E27FC236}">
                <a16:creationId xmlns:a16="http://schemas.microsoft.com/office/drawing/2014/main" id="{2B282140-42B2-4E9B-9636-C155508D0DA6}"/>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BBDC67B6-39FE-4FD2-AAD6-CCE9756A5C6C}"/>
              </a:ext>
            </a:extLst>
          </p:cNvPr>
          <p:cNvSpPr>
            <a:spLocks noGrp="1"/>
          </p:cNvSpPr>
          <p:nvPr>
            <p:ph type="sldNum" sz="quarter" idx="12"/>
          </p:nvPr>
        </p:nvSpPr>
        <p:spPr/>
        <p:txBody>
          <a:bodyPr/>
          <a:lstStyle/>
          <a:p>
            <a:fld id="{E0C33045-984B-4F44-A077-3B45BEEE9467}" type="slidenum">
              <a:rPr lang="ja-JP" altLang="en-US" smtClean="0"/>
              <a:pPr/>
              <a:t>5</a:t>
            </a:fld>
            <a:endParaRPr lang="en-US" altLang="ja-JP"/>
          </a:p>
        </p:txBody>
      </p:sp>
      <p:pic>
        <p:nvPicPr>
          <p:cNvPr id="6" name="Picture 5">
            <a:extLst>
              <a:ext uri="{FF2B5EF4-FFF2-40B4-BE49-F238E27FC236}">
                <a16:creationId xmlns:a16="http://schemas.microsoft.com/office/drawing/2014/main" id="{69318BFB-5F81-4424-9B19-5CEC627F7E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87824" y="2380686"/>
            <a:ext cx="6264696" cy="3850252"/>
          </a:xfrm>
          <a:prstGeom prst="rect">
            <a:avLst/>
          </a:prstGeom>
        </p:spPr>
      </p:pic>
    </p:spTree>
    <p:extLst>
      <p:ext uri="{BB962C8B-B14F-4D97-AF65-F5344CB8AC3E}">
        <p14:creationId xmlns:p14="http://schemas.microsoft.com/office/powerpoint/2010/main" val="1043270451"/>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Running a Test</a:t>
            </a:r>
            <a:endParaRPr lang="en-CA" dirty="0"/>
          </a:p>
        </p:txBody>
      </p:sp>
      <p:sp>
        <p:nvSpPr>
          <p:cNvPr id="3" name="Content Placeholder 2"/>
          <p:cNvSpPr>
            <a:spLocks noGrp="1"/>
          </p:cNvSpPr>
          <p:nvPr>
            <p:ph idx="1"/>
          </p:nvPr>
        </p:nvSpPr>
        <p:spPr>
          <a:xfrm>
            <a:off x="900113" y="1560513"/>
            <a:ext cx="8001000" cy="500335"/>
          </a:xfrm>
        </p:spPr>
        <p:txBody>
          <a:bodyPr/>
          <a:lstStyle/>
          <a:p>
            <a:r>
              <a:rPr lang="en-US" dirty="0"/>
              <a:t>Examine JUnit red bar</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50</a:t>
            </a:fld>
            <a:endParaRPr lang="en-US" altLang="ja-JP"/>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475656" y="2060848"/>
            <a:ext cx="6696744" cy="4129858"/>
          </a:xfrm>
          <a:prstGeom prst="rect">
            <a:avLst/>
          </a:prstGeom>
        </p:spPr>
      </p:pic>
    </p:spTree>
    <p:extLst>
      <p:ext uri="{BB962C8B-B14F-4D97-AF65-F5344CB8AC3E}">
        <p14:creationId xmlns:p14="http://schemas.microsoft.com/office/powerpoint/2010/main" val="2982919346"/>
      </p:ext>
    </p:extLst>
  </p:cSld>
  <p:clrMapOvr>
    <a:masterClrMapping/>
  </p:clrMapOvr>
  <p:transition>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Results in Eclipse</a:t>
            </a:r>
            <a:endParaRPr lang="en-CA"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51</a:t>
            </a:fld>
            <a:endParaRPr lang="en-US" altLang="ja-JP"/>
          </a:p>
        </p:txBody>
      </p:sp>
      <p:pic>
        <p:nvPicPr>
          <p:cNvPr id="6" name="Picture 5"/>
          <p:cNvPicPr>
            <a:picLocks noChangeAspect="1"/>
          </p:cNvPicPr>
          <p:nvPr/>
        </p:nvPicPr>
        <p:blipFill rotWithShape="1">
          <a:blip r:embed="rId2"/>
          <a:srcRect/>
          <a:stretch/>
        </p:blipFill>
        <p:spPr>
          <a:xfrm>
            <a:off x="1187623" y="1628800"/>
            <a:ext cx="7302101" cy="4464496"/>
          </a:xfrm>
          <a:prstGeom prst="rect">
            <a:avLst/>
          </a:prstGeom>
        </p:spPr>
      </p:pic>
    </p:spTree>
    <p:extLst>
      <p:ext uri="{BB962C8B-B14F-4D97-AF65-F5344CB8AC3E}">
        <p14:creationId xmlns:p14="http://schemas.microsoft.com/office/powerpoint/2010/main" val="2070757285"/>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Writing methods in Test Case</a:t>
            </a:r>
          </a:p>
        </p:txBody>
      </p:sp>
      <p:sp>
        <p:nvSpPr>
          <p:cNvPr id="3" name="Content Placeholder 2"/>
          <p:cNvSpPr>
            <a:spLocks noGrp="1"/>
          </p:cNvSpPr>
          <p:nvPr>
            <p:ph idx="1"/>
          </p:nvPr>
        </p:nvSpPr>
        <p:spPr/>
        <p:txBody>
          <a:bodyPr/>
          <a:lstStyle/>
          <a:p>
            <a:r>
              <a:rPr lang="en-CA" dirty="0"/>
              <a:t>JUnit’s testing </a:t>
            </a:r>
            <a:r>
              <a:rPr lang="en-CA" b="1" dirty="0"/>
              <a:t>pattern</a:t>
            </a:r>
            <a:r>
              <a:rPr lang="en-CA" dirty="0"/>
              <a:t>:</a:t>
            </a:r>
          </a:p>
          <a:p>
            <a:pPr lvl="1"/>
            <a:r>
              <a:rPr lang="en-CA" dirty="0"/>
              <a:t>Set up </a:t>
            </a:r>
            <a:r>
              <a:rPr lang="en-CA" b="1" dirty="0">
                <a:latin typeface="Calibri" panose="020F0502020204030204" pitchFamily="34" charset="0"/>
                <a:cs typeface="Calibri" panose="020F0502020204030204" pitchFamily="34" charset="0"/>
              </a:rPr>
              <a:t>preconditions </a:t>
            </a:r>
          </a:p>
          <a:p>
            <a:pPr lvl="1"/>
            <a:endParaRPr lang="en-CA" b="1" dirty="0"/>
          </a:p>
          <a:p>
            <a:pPr lvl="1"/>
            <a:r>
              <a:rPr lang="en-CA" b="1" dirty="0"/>
              <a:t>Exercise </a:t>
            </a:r>
            <a:r>
              <a:rPr lang="en-CA" dirty="0"/>
              <a:t>functionality being tested</a:t>
            </a:r>
          </a:p>
          <a:p>
            <a:pPr lvl="1"/>
            <a:endParaRPr lang="en-CA" dirty="0"/>
          </a:p>
          <a:p>
            <a:pPr lvl="1"/>
            <a:r>
              <a:rPr lang="en-CA" dirty="0"/>
              <a:t>Check </a:t>
            </a:r>
            <a:r>
              <a:rPr lang="en-CA" b="1" dirty="0" err="1">
                <a:latin typeface="Calibri" panose="020F0502020204030204" pitchFamily="34" charset="0"/>
                <a:cs typeface="Calibri" panose="020F0502020204030204" pitchFamily="34" charset="0"/>
              </a:rPr>
              <a:t>postconditions</a:t>
            </a:r>
            <a:endParaRPr lang="en-CA" dirty="0">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52</a:t>
            </a:fld>
            <a:endParaRPr lang="en-US" altLang="ja-JP"/>
          </a:p>
        </p:txBody>
      </p:sp>
      <p:sp>
        <p:nvSpPr>
          <p:cNvPr id="6" name="Rectangle 5"/>
          <p:cNvSpPr/>
          <p:nvPr/>
        </p:nvSpPr>
        <p:spPr>
          <a:xfrm>
            <a:off x="5652120" y="2132856"/>
            <a:ext cx="2933047" cy="461665"/>
          </a:xfrm>
          <a:prstGeom prst="rect">
            <a:avLst/>
          </a:prstGeom>
        </p:spPr>
        <p:txBody>
          <a:bodyPr wrap="none">
            <a:spAutoFit/>
          </a:bodyPr>
          <a:lstStyle/>
          <a:p>
            <a:r>
              <a:rPr lang="en-CA"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lang="en-CA" dirty="0">
                <a:solidFill>
                  <a:srgbClr val="FF0000"/>
                </a:solidFill>
                <a:latin typeface="Calibri" panose="020F0502020204030204" pitchFamily="34" charset="0"/>
                <a:cs typeface="Calibri" panose="020F0502020204030204" pitchFamily="34" charset="0"/>
              </a:rPr>
              <a:t>@Before </a:t>
            </a:r>
            <a:r>
              <a:rPr lang="en-CA" dirty="0">
                <a:solidFill>
                  <a:srgbClr val="FF0000"/>
                </a:solidFill>
              </a:rPr>
              <a:t>method</a:t>
            </a:r>
          </a:p>
        </p:txBody>
      </p:sp>
      <p:sp>
        <p:nvSpPr>
          <p:cNvPr id="7" name="Rectangle 6"/>
          <p:cNvSpPr/>
          <p:nvPr/>
        </p:nvSpPr>
        <p:spPr>
          <a:xfrm>
            <a:off x="5652119" y="3595836"/>
            <a:ext cx="2595967" cy="461665"/>
          </a:xfrm>
          <a:prstGeom prst="rect">
            <a:avLst/>
          </a:prstGeom>
        </p:spPr>
        <p:txBody>
          <a:bodyPr wrap="none">
            <a:spAutoFit/>
          </a:bodyPr>
          <a:lstStyle/>
          <a:p>
            <a:r>
              <a:rPr lang="en-CA"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lang="en-CA" dirty="0">
                <a:solidFill>
                  <a:srgbClr val="FF0000"/>
                </a:solidFill>
                <a:latin typeface="Calibri" panose="020F0502020204030204" pitchFamily="34" charset="0"/>
                <a:cs typeface="Calibri" panose="020F0502020204030204" pitchFamily="34" charset="0"/>
              </a:rPr>
              <a:t>@Test </a:t>
            </a:r>
            <a:r>
              <a:rPr lang="en-CA" dirty="0">
                <a:solidFill>
                  <a:srgbClr val="FF0000"/>
                </a:solidFill>
              </a:rPr>
              <a:t>method</a:t>
            </a:r>
          </a:p>
        </p:txBody>
      </p:sp>
      <p:sp>
        <p:nvSpPr>
          <p:cNvPr id="8" name="Rectangle 7"/>
          <p:cNvSpPr/>
          <p:nvPr/>
        </p:nvSpPr>
        <p:spPr>
          <a:xfrm>
            <a:off x="5652120" y="4215264"/>
            <a:ext cx="2739276" cy="461665"/>
          </a:xfrm>
          <a:prstGeom prst="rect">
            <a:avLst/>
          </a:prstGeom>
        </p:spPr>
        <p:txBody>
          <a:bodyPr wrap="none">
            <a:spAutoFit/>
          </a:bodyPr>
          <a:lstStyle/>
          <a:p>
            <a:r>
              <a:rPr lang="en-CA"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lang="en-CA" dirty="0">
                <a:solidFill>
                  <a:srgbClr val="FF0000"/>
                </a:solidFill>
                <a:latin typeface="Calibri" panose="020F0502020204030204" pitchFamily="34" charset="0"/>
                <a:cs typeface="Calibri" panose="020F0502020204030204" pitchFamily="34" charset="0"/>
              </a:rPr>
              <a:t>@After </a:t>
            </a:r>
            <a:r>
              <a:rPr lang="en-CA" dirty="0">
                <a:solidFill>
                  <a:srgbClr val="FF0000"/>
                </a:solidFill>
              </a:rPr>
              <a:t>method</a:t>
            </a:r>
          </a:p>
        </p:txBody>
      </p:sp>
    </p:spTree>
    <p:extLst>
      <p:ext uri="{BB962C8B-B14F-4D97-AF65-F5344CB8AC3E}">
        <p14:creationId xmlns:p14="http://schemas.microsoft.com/office/powerpoint/2010/main" val="229651510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JUnit Test Fixtures</a:t>
            </a:r>
          </a:p>
        </p:txBody>
      </p:sp>
      <p:sp>
        <p:nvSpPr>
          <p:cNvPr id="3" name="Content Placeholder 2"/>
          <p:cNvSpPr>
            <a:spLocks noGrp="1"/>
          </p:cNvSpPr>
          <p:nvPr>
            <p:ph idx="1"/>
          </p:nvPr>
        </p:nvSpPr>
        <p:spPr/>
        <p:txBody>
          <a:bodyPr/>
          <a:lstStyle/>
          <a:p>
            <a:r>
              <a:rPr lang="en-CA" sz="2800" dirty="0"/>
              <a:t>A test fixture is the state of the test</a:t>
            </a:r>
          </a:p>
          <a:p>
            <a:pPr lvl="1"/>
            <a:r>
              <a:rPr lang="en-CA" sz="2400" dirty="0"/>
              <a:t>Objects and variables that are used by more than one test</a:t>
            </a:r>
          </a:p>
          <a:p>
            <a:pPr lvl="1"/>
            <a:r>
              <a:rPr lang="en-CA" sz="2400" dirty="0"/>
              <a:t>Initializations (</a:t>
            </a:r>
            <a:r>
              <a:rPr lang="en-CA" sz="2400" i="1" dirty="0"/>
              <a:t>prefix </a:t>
            </a:r>
            <a:r>
              <a:rPr lang="en-CA" sz="2400" dirty="0"/>
              <a:t>values)</a:t>
            </a:r>
          </a:p>
          <a:p>
            <a:pPr lvl="1"/>
            <a:r>
              <a:rPr lang="en-CA" sz="2400" dirty="0"/>
              <a:t>Reset values (</a:t>
            </a:r>
            <a:r>
              <a:rPr lang="en-CA" sz="2400" i="1" dirty="0"/>
              <a:t>postfix </a:t>
            </a:r>
            <a:r>
              <a:rPr lang="en-CA" sz="2400" dirty="0"/>
              <a:t>values)</a:t>
            </a:r>
          </a:p>
          <a:p>
            <a:r>
              <a:rPr lang="en-CA" sz="2800" dirty="0"/>
              <a:t>Different tests can use the objects without sharing the state</a:t>
            </a:r>
          </a:p>
          <a:p>
            <a:r>
              <a:rPr lang="en-CA" sz="2800" dirty="0"/>
              <a:t>Objects used in test fixtures should be declared as instance variables</a:t>
            </a:r>
          </a:p>
          <a:p>
            <a:r>
              <a:rPr lang="en-CA" sz="2800" dirty="0"/>
              <a:t>They should be initialized in a </a:t>
            </a:r>
            <a:r>
              <a:rPr lang="en-CA" sz="2800" dirty="0">
                <a:latin typeface="Calibri" panose="020F0502020204030204" pitchFamily="34" charset="0"/>
                <a:cs typeface="Calibri" panose="020F0502020204030204" pitchFamily="34" charset="0"/>
              </a:rPr>
              <a:t>@Before </a:t>
            </a:r>
            <a:r>
              <a:rPr lang="en-CA" sz="2800" dirty="0"/>
              <a:t>method</a:t>
            </a:r>
          </a:p>
          <a:p>
            <a:r>
              <a:rPr lang="en-CA" sz="2800" dirty="0"/>
              <a:t>Can be deallocated or reset in an </a:t>
            </a:r>
            <a:r>
              <a:rPr lang="en-CA" sz="2800" dirty="0">
                <a:latin typeface="Calibri" panose="020F0502020204030204" pitchFamily="34" charset="0"/>
                <a:cs typeface="Calibri" panose="020F0502020204030204" pitchFamily="34" charset="0"/>
              </a:rPr>
              <a:t>@After </a:t>
            </a:r>
            <a:r>
              <a:rPr lang="en-CA" sz="2800" dirty="0"/>
              <a:t>method</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53</a:t>
            </a:fld>
            <a:endParaRPr lang="en-US" altLang="ja-JP"/>
          </a:p>
        </p:txBody>
      </p:sp>
      <p:sp>
        <p:nvSpPr>
          <p:cNvPr id="6" name="Rectangle 5"/>
          <p:cNvSpPr/>
          <p:nvPr/>
        </p:nvSpPr>
        <p:spPr>
          <a:xfrm>
            <a:off x="4495800" y="6158015"/>
            <a:ext cx="4572000" cy="261610"/>
          </a:xfrm>
          <a:prstGeom prst="rect">
            <a:avLst/>
          </a:prstGeom>
        </p:spPr>
        <p:txBody>
          <a:bodyPr>
            <a:spAutoFit/>
          </a:bodyPr>
          <a:lstStyle/>
          <a:p>
            <a:r>
              <a:rPr lang="en-CA" sz="1050" b="0" dirty="0">
                <a:solidFill>
                  <a:srgbClr val="FF0000"/>
                </a:solidFill>
                <a:latin typeface="TimesNewRomanPSMT"/>
              </a:rPr>
              <a:t>Introduction to Software Testing, Edition 2 (</a:t>
            </a:r>
            <a:r>
              <a:rPr lang="en-CA" sz="1050" b="0" dirty="0" err="1">
                <a:solidFill>
                  <a:srgbClr val="FF0000"/>
                </a:solidFill>
                <a:latin typeface="TimesNewRomanPSMT"/>
              </a:rPr>
              <a:t>Ch</a:t>
            </a:r>
            <a:r>
              <a:rPr lang="en-CA" sz="1050" b="0" dirty="0">
                <a:solidFill>
                  <a:srgbClr val="FF0000"/>
                </a:solidFill>
                <a:latin typeface="TimesNewRomanPSMT"/>
              </a:rPr>
              <a:t> 3) © </a:t>
            </a:r>
            <a:r>
              <a:rPr lang="en-CA" sz="1050" b="0" dirty="0" err="1">
                <a:solidFill>
                  <a:srgbClr val="FF0000"/>
                </a:solidFill>
                <a:latin typeface="TimesNewRomanPSMT"/>
              </a:rPr>
              <a:t>Ammann</a:t>
            </a:r>
            <a:r>
              <a:rPr lang="en-CA" sz="1050" b="0" dirty="0">
                <a:solidFill>
                  <a:srgbClr val="FF0000"/>
                </a:solidFill>
                <a:latin typeface="TimesNewRomanPSMT"/>
              </a:rPr>
              <a:t> &amp; Offutt</a:t>
            </a:r>
            <a:endParaRPr lang="en-CA" sz="1050" dirty="0">
              <a:solidFill>
                <a:srgbClr val="FF0000"/>
              </a:solidFill>
            </a:endParaRPr>
          </a:p>
        </p:txBody>
      </p:sp>
    </p:spTree>
    <p:extLst>
      <p:ext uri="{BB962C8B-B14F-4D97-AF65-F5344CB8AC3E}">
        <p14:creationId xmlns:p14="http://schemas.microsoft.com/office/powerpoint/2010/main" val="781117503"/>
      </p:ext>
    </p:extLst>
  </p:cSld>
  <p:clrMapOvr>
    <a:masterClrMapping/>
  </p:clrMapOvr>
  <p:transition>
    <p:dissolv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a:t>
            </a:r>
          </a:p>
        </p:txBody>
      </p:sp>
      <p:sp>
        <p:nvSpPr>
          <p:cNvPr id="3" name="Content Placeholder 2"/>
          <p:cNvSpPr>
            <a:spLocks noGrp="1"/>
          </p:cNvSpPr>
          <p:nvPr>
            <p:ph idx="1"/>
          </p:nvPr>
        </p:nvSpPr>
        <p:spPr>
          <a:xfrm>
            <a:off x="899592" y="1484784"/>
            <a:ext cx="7848872" cy="2134233"/>
          </a:xfrm>
        </p:spPr>
        <p:txBody>
          <a:bodyPr/>
          <a:lstStyle/>
          <a:p>
            <a:r>
              <a:rPr lang="en-US" sz="2400" b="0" dirty="0"/>
              <a:t>Setup (</a:t>
            </a:r>
            <a:r>
              <a:rPr lang="en-US" sz="2400" b="0" dirty="0">
                <a:latin typeface="Calibri" panose="020F0502020204030204" pitchFamily="34" charset="0"/>
                <a:cs typeface="Calibri" panose="020F0502020204030204" pitchFamily="34" charset="0"/>
              </a:rPr>
              <a:t>@Before</a:t>
            </a:r>
            <a:r>
              <a:rPr lang="en-US" sz="2400" b="0" dirty="0"/>
              <a:t>, </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BeforeClass</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BeforeAll</a:t>
            </a:r>
            <a:r>
              <a:rPr lang="en-US" sz="2400" b="0" dirty="0"/>
              <a:t>)</a:t>
            </a:r>
          </a:p>
          <a:p>
            <a:r>
              <a:rPr lang="en-US" sz="2400" b="0" dirty="0"/>
              <a:t>Exercise (</a:t>
            </a:r>
            <a:r>
              <a:rPr lang="en-US" sz="2400" b="0" dirty="0">
                <a:latin typeface="Calibri" panose="020F0502020204030204" pitchFamily="34" charset="0"/>
                <a:cs typeface="Calibri" panose="020F0502020204030204" pitchFamily="34" charset="0"/>
              </a:rPr>
              <a:t>@Test</a:t>
            </a:r>
            <a:r>
              <a:rPr lang="en-US" sz="2400" b="0" dirty="0"/>
              <a:t>, calling the code from SUT)</a:t>
            </a:r>
          </a:p>
          <a:p>
            <a:r>
              <a:rPr lang="en-US" sz="2400" b="0" dirty="0"/>
              <a:t>Verify (</a:t>
            </a:r>
            <a:r>
              <a:rPr lang="en-US" sz="2400" b="0" dirty="0">
                <a:latin typeface="Calibri" panose="020F0502020204030204" pitchFamily="34" charset="0"/>
                <a:cs typeface="Calibri" panose="020F0502020204030204" pitchFamily="34" charset="0"/>
              </a:rPr>
              <a:t>@Test</a:t>
            </a:r>
            <a:r>
              <a:rPr lang="en-US" sz="2400" b="0" dirty="0"/>
              <a:t>, checking the result returned from SUT)</a:t>
            </a:r>
          </a:p>
          <a:p>
            <a:r>
              <a:rPr lang="en-US" sz="2400" b="0" dirty="0"/>
              <a:t>Tear down (</a:t>
            </a:r>
            <a:r>
              <a:rPr lang="en-US" sz="2400" b="0" dirty="0">
                <a:latin typeface="Calibri" panose="020F0502020204030204" pitchFamily="34" charset="0"/>
                <a:cs typeface="Calibri" panose="020F0502020204030204" pitchFamily="34" charset="0"/>
              </a:rPr>
              <a:t>@After</a:t>
            </a:r>
            <a:r>
              <a:rPr lang="en-US" sz="2400" b="0" dirty="0"/>
              <a:t>, </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AfterClass</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AfterAll</a:t>
            </a:r>
            <a:r>
              <a:rPr lang="en-US" sz="2400" b="0" dirty="0"/>
              <a:t>)</a:t>
            </a:r>
          </a:p>
          <a:p>
            <a:endParaRPr lang="en-US" sz="2400" dirty="0"/>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t="2841" b="4117"/>
          <a:stretch/>
        </p:blipFill>
        <p:spPr>
          <a:xfrm>
            <a:off x="4598233" y="3284984"/>
            <a:ext cx="4060221" cy="3024336"/>
          </a:xfrm>
          <a:prstGeom prst="rect">
            <a:avLst/>
          </a:prstGeom>
        </p:spPr>
      </p:pic>
      <p:sp>
        <p:nvSpPr>
          <p:cNvPr id="6" name="TextBox 5"/>
          <p:cNvSpPr txBox="1"/>
          <p:nvPr/>
        </p:nvSpPr>
        <p:spPr>
          <a:xfrm>
            <a:off x="3357188" y="3429000"/>
            <a:ext cx="1241045" cy="2308324"/>
          </a:xfrm>
          <a:prstGeom prst="rect">
            <a:avLst/>
          </a:prstGeom>
          <a:noFill/>
        </p:spPr>
        <p:txBody>
          <a:bodyPr wrap="none" rtlCol="0">
            <a:spAutoFit/>
          </a:bodyPr>
          <a:lstStyle/>
          <a:p>
            <a:r>
              <a:rPr lang="en-US" sz="1600" b="1" i="0" dirty="0">
                <a:solidFill>
                  <a:srgbClr val="C00000"/>
                </a:solidFill>
              </a:rPr>
              <a:t>Setup</a:t>
            </a:r>
          </a:p>
          <a:p>
            <a:endParaRPr lang="en-US" sz="1600" b="1" i="0" dirty="0">
              <a:solidFill>
                <a:srgbClr val="C00000"/>
              </a:solidFill>
            </a:endParaRPr>
          </a:p>
          <a:p>
            <a:endParaRPr lang="en-US" sz="1600" b="1" i="0" dirty="0">
              <a:solidFill>
                <a:srgbClr val="C00000"/>
              </a:solidFill>
            </a:endParaRPr>
          </a:p>
          <a:p>
            <a:endParaRPr lang="en-US" sz="1600" b="1" i="0" dirty="0">
              <a:solidFill>
                <a:srgbClr val="C00000"/>
              </a:solidFill>
            </a:endParaRPr>
          </a:p>
          <a:p>
            <a:r>
              <a:rPr lang="en-US" sz="1600" b="1" i="0" dirty="0">
                <a:solidFill>
                  <a:srgbClr val="C00000"/>
                </a:solidFill>
              </a:rPr>
              <a:t>Exercise</a:t>
            </a:r>
          </a:p>
          <a:p>
            <a:r>
              <a:rPr lang="en-US" sz="1600" b="1" i="0" dirty="0">
                <a:solidFill>
                  <a:srgbClr val="C00000"/>
                </a:solidFill>
              </a:rPr>
              <a:t>Verify</a:t>
            </a:r>
          </a:p>
          <a:p>
            <a:endParaRPr lang="en-US" sz="1600" b="1" i="0" dirty="0">
              <a:solidFill>
                <a:srgbClr val="C00000"/>
              </a:solidFill>
            </a:endParaRPr>
          </a:p>
          <a:p>
            <a:endParaRPr lang="en-US" sz="1600" b="1" i="0" dirty="0">
              <a:solidFill>
                <a:srgbClr val="C00000"/>
              </a:solidFill>
            </a:endParaRPr>
          </a:p>
          <a:p>
            <a:r>
              <a:rPr lang="en-US" sz="1600" b="1" i="0" dirty="0" err="1">
                <a:solidFill>
                  <a:srgbClr val="C00000"/>
                </a:solidFill>
              </a:rPr>
              <a:t>TearDown</a:t>
            </a:r>
            <a:endParaRPr lang="en-US" sz="1600" b="1" i="0" dirty="0">
              <a:solidFill>
                <a:srgbClr val="C00000"/>
              </a:solidFill>
            </a:endParaRPr>
          </a:p>
        </p:txBody>
      </p:sp>
      <p:sp>
        <p:nvSpPr>
          <p:cNvPr id="7" name="Slide Number Placeholder 4">
            <a:extLst>
              <a:ext uri="{FF2B5EF4-FFF2-40B4-BE49-F238E27FC236}">
                <a16:creationId xmlns:a16="http://schemas.microsoft.com/office/drawing/2014/main" id="{7A13313D-768F-48BC-9C17-D7F09150F58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54</a:t>
            </a:fld>
            <a:endParaRPr lang="en-US" altLang="ja-JP"/>
          </a:p>
        </p:txBody>
      </p:sp>
    </p:spTree>
    <p:extLst>
      <p:ext uri="{BB962C8B-B14F-4D97-AF65-F5344CB8AC3E}">
        <p14:creationId xmlns:p14="http://schemas.microsoft.com/office/powerpoint/2010/main" val="2038103600"/>
      </p:ext>
    </p:extLst>
  </p:cSld>
  <p:clrMapOvr>
    <a:masterClrMapping/>
  </p:clrMapOvr>
  <p:transition>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Setup and Teardown</a:t>
            </a:r>
          </a:p>
        </p:txBody>
      </p:sp>
      <p:sp>
        <p:nvSpPr>
          <p:cNvPr id="492547" name="Rectangle 3"/>
          <p:cNvSpPr>
            <a:spLocks noGrp="1" noChangeArrowheads="1"/>
          </p:cNvSpPr>
          <p:nvPr>
            <p:ph idx="1"/>
          </p:nvPr>
        </p:nvSpPr>
        <p:spPr>
          <a:xfrm>
            <a:off x="467544" y="1628800"/>
            <a:ext cx="5400600" cy="4464496"/>
          </a:xfrm>
        </p:spPr>
        <p:txBody>
          <a:bodyPr>
            <a:noAutofit/>
          </a:bodyPr>
          <a:lstStyle/>
          <a:p>
            <a:pPr marL="240030" indent="-237744" fontAlgn="auto">
              <a:lnSpc>
                <a:spcPct val="80000"/>
              </a:lnSpc>
              <a:spcAft>
                <a:spcPts val="0"/>
              </a:spcAft>
              <a:buFont typeface="Wingdings" pitchFamily="2" charset="2"/>
              <a:buNone/>
              <a:defRPr/>
            </a:pPr>
            <a:r>
              <a:rPr lang="en-US" sz="1800" b="1" dirty="0">
                <a:solidFill>
                  <a:srgbClr val="404040"/>
                </a:solidFill>
                <a:latin typeface="Courier New" pitchFamily="49" charset="0"/>
              </a:rPr>
              <a:t>    </a:t>
            </a:r>
            <a:r>
              <a:rPr lang="en-US" sz="1800" b="1" dirty="0">
                <a:solidFill>
                  <a:srgbClr val="FF0000"/>
                </a:solidFill>
                <a:latin typeface="Courier New" pitchFamily="49" charset="0"/>
              </a:rPr>
              <a:t>@Before</a:t>
            </a:r>
          </a:p>
          <a:p>
            <a:pPr marL="240030" indent="-237744" fontAlgn="auto">
              <a:lnSpc>
                <a:spcPct val="80000"/>
              </a:lnSpc>
              <a:spcAft>
                <a:spcPts val="0"/>
              </a:spcAft>
              <a:buFont typeface="Wingdings" pitchFamily="2" charset="2"/>
              <a:buNone/>
              <a:defRPr/>
            </a:pPr>
            <a:r>
              <a:rPr lang="en-US" sz="1800" dirty="0">
                <a:solidFill>
                  <a:srgbClr val="404040"/>
                </a:solidFill>
                <a:latin typeface="Courier New" pitchFamily="49" charset="0"/>
              </a:rPr>
              <a:t>    public void </a:t>
            </a:r>
            <a:r>
              <a:rPr lang="en-US" sz="1800" b="1" dirty="0">
                <a:solidFill>
                  <a:srgbClr val="404040"/>
                </a:solidFill>
              </a:rPr>
              <a:t>name</a:t>
            </a:r>
            <a:r>
              <a:rPr lang="en-US" sz="1800" dirty="0">
                <a:solidFill>
                  <a:srgbClr val="404040"/>
                </a:solidFill>
                <a:latin typeface="Courier New" pitchFamily="49" charset="0"/>
              </a:rPr>
              <a:t>() { ... }</a:t>
            </a:r>
          </a:p>
          <a:p>
            <a:pPr marL="240030" indent="-237744" fontAlgn="auto">
              <a:lnSpc>
                <a:spcPct val="80000"/>
              </a:lnSpc>
              <a:spcAft>
                <a:spcPts val="0"/>
              </a:spcAft>
              <a:buFont typeface="Wingdings" pitchFamily="2" charset="2"/>
              <a:buNone/>
              <a:defRPr/>
            </a:pPr>
            <a:r>
              <a:rPr lang="en-US" sz="1800" b="1" dirty="0">
                <a:solidFill>
                  <a:srgbClr val="404040"/>
                </a:solidFill>
                <a:latin typeface="Courier New" pitchFamily="49" charset="0"/>
              </a:rPr>
              <a:t>    </a:t>
            </a:r>
            <a:r>
              <a:rPr lang="en-US" sz="1800" b="1" dirty="0">
                <a:solidFill>
                  <a:srgbClr val="FF0000"/>
                </a:solidFill>
                <a:latin typeface="Courier New" pitchFamily="49" charset="0"/>
              </a:rPr>
              <a:t>@After</a:t>
            </a:r>
          </a:p>
          <a:p>
            <a:pPr marL="240030" indent="-237744" fontAlgn="auto">
              <a:lnSpc>
                <a:spcPct val="80000"/>
              </a:lnSpc>
              <a:spcAft>
                <a:spcPts val="0"/>
              </a:spcAft>
              <a:buFont typeface="Wingdings" pitchFamily="2" charset="2"/>
              <a:buNone/>
              <a:defRPr/>
            </a:pPr>
            <a:r>
              <a:rPr lang="en-US" sz="1800" dirty="0">
                <a:solidFill>
                  <a:srgbClr val="404040"/>
                </a:solidFill>
                <a:latin typeface="Courier New" pitchFamily="49" charset="0"/>
              </a:rPr>
              <a:t>    public void </a:t>
            </a:r>
            <a:r>
              <a:rPr lang="en-US" sz="1800" b="1" dirty="0">
                <a:solidFill>
                  <a:srgbClr val="404040"/>
                </a:solidFill>
              </a:rPr>
              <a:t>name</a:t>
            </a:r>
            <a:r>
              <a:rPr lang="en-US" sz="1800" dirty="0">
                <a:solidFill>
                  <a:srgbClr val="404040"/>
                </a:solidFill>
                <a:latin typeface="Courier New" pitchFamily="49" charset="0"/>
              </a:rPr>
              <a:t>() { ... }</a:t>
            </a:r>
          </a:p>
          <a:p>
            <a:pPr marL="402336" lvl="1" indent="0" eaLnBrk="1" fontAlgn="auto" hangingPunct="1">
              <a:lnSpc>
                <a:spcPct val="80000"/>
              </a:lnSpc>
              <a:spcAft>
                <a:spcPts val="0"/>
              </a:spcAft>
              <a:buNone/>
              <a:defRPr/>
            </a:pPr>
            <a:endParaRPr lang="en-US" sz="1600" dirty="0">
              <a:solidFill>
                <a:srgbClr val="404040"/>
              </a:solidFill>
              <a:latin typeface="Courier New" pitchFamily="49" charset="0"/>
            </a:endParaRPr>
          </a:p>
          <a:p>
            <a:pPr marL="2286" indent="0" fontAlgn="auto">
              <a:lnSpc>
                <a:spcPct val="80000"/>
              </a:lnSpc>
              <a:spcAft>
                <a:spcPts val="0"/>
              </a:spcAft>
              <a:buNone/>
              <a:defRPr/>
            </a:pPr>
            <a:r>
              <a:rPr lang="en-US" sz="2400" dirty="0">
                <a:solidFill>
                  <a:srgbClr val="404040"/>
                </a:solidFill>
              </a:rPr>
              <a:t>Methods to run before/after each test case method is called</a:t>
            </a:r>
          </a:p>
          <a:p>
            <a:pPr marL="640080" lvl="1" indent="-237744" eaLnBrk="1" fontAlgn="auto" hangingPunct="1">
              <a:lnSpc>
                <a:spcPct val="80000"/>
              </a:lnSpc>
              <a:spcAft>
                <a:spcPts val="0"/>
              </a:spcAft>
              <a:buFont typeface="Wingdings" pitchFamily="2" charset="2"/>
              <a:buNone/>
              <a:defRPr/>
            </a:pPr>
            <a:endParaRPr lang="en-US" sz="1800" dirty="0">
              <a:solidFill>
                <a:srgbClr val="404040"/>
              </a:solidFill>
            </a:endParaRPr>
          </a:p>
          <a:p>
            <a:pPr marL="240030" indent="-237744" fontAlgn="auto">
              <a:lnSpc>
                <a:spcPct val="80000"/>
              </a:lnSpc>
              <a:spcAft>
                <a:spcPts val="0"/>
              </a:spcAft>
              <a:buFont typeface="Wingdings" pitchFamily="2" charset="2"/>
              <a:buNone/>
              <a:defRPr/>
            </a:pPr>
            <a:r>
              <a:rPr lang="en-US" sz="1800" b="1" dirty="0">
                <a:solidFill>
                  <a:srgbClr val="404040"/>
                </a:solidFill>
                <a:latin typeface="Courier New" pitchFamily="49" charset="0"/>
              </a:rPr>
              <a:t>    </a:t>
            </a:r>
            <a:r>
              <a:rPr lang="en-US" sz="1800" b="1" dirty="0">
                <a:solidFill>
                  <a:srgbClr val="FF0000"/>
                </a:solidFill>
                <a:latin typeface="Courier New" pitchFamily="49" charset="0"/>
              </a:rPr>
              <a:t>@</a:t>
            </a:r>
            <a:r>
              <a:rPr lang="en-US" sz="1800" b="1" dirty="0" err="1">
                <a:solidFill>
                  <a:srgbClr val="FF0000"/>
                </a:solidFill>
                <a:latin typeface="Courier New" pitchFamily="49" charset="0"/>
              </a:rPr>
              <a:t>BeforeClass</a:t>
            </a:r>
            <a:endParaRPr lang="en-US" sz="1800" b="1" dirty="0">
              <a:solidFill>
                <a:srgbClr val="FF0000"/>
              </a:solidFill>
              <a:latin typeface="Courier New" pitchFamily="49" charset="0"/>
            </a:endParaRPr>
          </a:p>
          <a:p>
            <a:pPr marL="240030" indent="-237744" fontAlgn="auto">
              <a:lnSpc>
                <a:spcPct val="80000"/>
              </a:lnSpc>
              <a:spcAft>
                <a:spcPts val="0"/>
              </a:spcAft>
              <a:buFont typeface="Wingdings" pitchFamily="2" charset="2"/>
              <a:buNone/>
              <a:defRPr/>
            </a:pPr>
            <a:r>
              <a:rPr lang="en-US" sz="1800" dirty="0">
                <a:solidFill>
                  <a:srgbClr val="404040"/>
                </a:solidFill>
                <a:latin typeface="Courier New" pitchFamily="49" charset="0"/>
              </a:rPr>
              <a:t>    public </a:t>
            </a:r>
            <a:r>
              <a:rPr lang="en-US" sz="1800" b="1" dirty="0">
                <a:solidFill>
                  <a:srgbClr val="FF0000"/>
                </a:solidFill>
                <a:latin typeface="Courier New" pitchFamily="49" charset="0"/>
              </a:rPr>
              <a:t>static</a:t>
            </a:r>
            <a:r>
              <a:rPr lang="en-US" sz="1800" dirty="0">
                <a:solidFill>
                  <a:srgbClr val="FF0000"/>
                </a:solidFill>
                <a:latin typeface="Courier New" pitchFamily="49" charset="0"/>
              </a:rPr>
              <a:t> </a:t>
            </a:r>
            <a:r>
              <a:rPr lang="en-US" sz="1800" dirty="0">
                <a:solidFill>
                  <a:srgbClr val="404040"/>
                </a:solidFill>
                <a:latin typeface="Courier New" pitchFamily="49" charset="0"/>
              </a:rPr>
              <a:t>void </a:t>
            </a:r>
            <a:r>
              <a:rPr lang="en-US" sz="1800" b="1" dirty="0">
                <a:solidFill>
                  <a:srgbClr val="404040"/>
                </a:solidFill>
              </a:rPr>
              <a:t>name</a:t>
            </a:r>
            <a:r>
              <a:rPr lang="en-US" sz="1800" dirty="0">
                <a:solidFill>
                  <a:srgbClr val="404040"/>
                </a:solidFill>
                <a:latin typeface="Courier New" pitchFamily="49" charset="0"/>
              </a:rPr>
              <a:t>() { ... }</a:t>
            </a:r>
          </a:p>
          <a:p>
            <a:pPr marL="240030" indent="-237744" fontAlgn="auto">
              <a:lnSpc>
                <a:spcPct val="80000"/>
              </a:lnSpc>
              <a:spcAft>
                <a:spcPts val="0"/>
              </a:spcAft>
              <a:buFont typeface="Wingdings" pitchFamily="2" charset="2"/>
              <a:buNone/>
              <a:defRPr/>
            </a:pPr>
            <a:r>
              <a:rPr lang="en-US" sz="1800" b="1" dirty="0">
                <a:solidFill>
                  <a:srgbClr val="404040"/>
                </a:solidFill>
                <a:latin typeface="Courier New" pitchFamily="49" charset="0"/>
              </a:rPr>
              <a:t>    </a:t>
            </a:r>
            <a:r>
              <a:rPr lang="en-US" sz="1800" b="1" dirty="0">
                <a:solidFill>
                  <a:srgbClr val="FF0000"/>
                </a:solidFill>
                <a:latin typeface="Courier New" pitchFamily="49" charset="0"/>
              </a:rPr>
              <a:t>@</a:t>
            </a:r>
            <a:r>
              <a:rPr lang="en-US" sz="1800" b="1" dirty="0" err="1">
                <a:solidFill>
                  <a:srgbClr val="FF0000"/>
                </a:solidFill>
                <a:latin typeface="Courier New" pitchFamily="49" charset="0"/>
              </a:rPr>
              <a:t>AfterClass</a:t>
            </a:r>
            <a:endParaRPr lang="en-US" sz="1800" b="1" dirty="0">
              <a:solidFill>
                <a:srgbClr val="FF0000"/>
              </a:solidFill>
              <a:latin typeface="Courier New" pitchFamily="49" charset="0"/>
            </a:endParaRPr>
          </a:p>
          <a:p>
            <a:pPr marL="240030" indent="-237744" fontAlgn="auto">
              <a:lnSpc>
                <a:spcPct val="80000"/>
              </a:lnSpc>
              <a:spcAft>
                <a:spcPts val="0"/>
              </a:spcAft>
              <a:buFont typeface="Wingdings" pitchFamily="2" charset="2"/>
              <a:buNone/>
              <a:defRPr/>
            </a:pPr>
            <a:r>
              <a:rPr lang="en-US" sz="1800" dirty="0">
                <a:solidFill>
                  <a:srgbClr val="404040"/>
                </a:solidFill>
                <a:latin typeface="Courier New" pitchFamily="49" charset="0"/>
              </a:rPr>
              <a:t>    public </a:t>
            </a:r>
            <a:r>
              <a:rPr lang="en-US" sz="1800" b="1" dirty="0">
                <a:solidFill>
                  <a:srgbClr val="FF0000"/>
                </a:solidFill>
                <a:latin typeface="Courier New" pitchFamily="49" charset="0"/>
              </a:rPr>
              <a:t>static</a:t>
            </a:r>
            <a:r>
              <a:rPr lang="en-US" sz="1800" dirty="0">
                <a:solidFill>
                  <a:srgbClr val="FF0000"/>
                </a:solidFill>
                <a:latin typeface="Courier New" pitchFamily="49" charset="0"/>
              </a:rPr>
              <a:t> </a:t>
            </a:r>
            <a:r>
              <a:rPr lang="en-US" sz="1800" dirty="0">
                <a:solidFill>
                  <a:srgbClr val="404040"/>
                </a:solidFill>
                <a:latin typeface="Courier New" pitchFamily="49" charset="0"/>
              </a:rPr>
              <a:t>void </a:t>
            </a:r>
            <a:r>
              <a:rPr lang="en-US" sz="1800" b="1" dirty="0">
                <a:solidFill>
                  <a:srgbClr val="404040"/>
                </a:solidFill>
              </a:rPr>
              <a:t>name</a:t>
            </a:r>
            <a:r>
              <a:rPr lang="en-US" sz="1800" dirty="0">
                <a:solidFill>
                  <a:srgbClr val="404040"/>
                </a:solidFill>
                <a:latin typeface="Courier New" pitchFamily="49" charset="0"/>
              </a:rPr>
              <a:t>() { ... }</a:t>
            </a:r>
          </a:p>
          <a:p>
            <a:pPr marL="640080" lvl="1" indent="-237744" eaLnBrk="1" fontAlgn="auto" hangingPunct="1">
              <a:lnSpc>
                <a:spcPct val="80000"/>
              </a:lnSpc>
              <a:spcAft>
                <a:spcPts val="0"/>
              </a:spcAft>
              <a:buFont typeface="Wingdings" pitchFamily="2" charset="2"/>
              <a:buNone/>
              <a:defRPr/>
            </a:pPr>
            <a:endParaRPr lang="en-US" sz="1600" dirty="0">
              <a:solidFill>
                <a:srgbClr val="404040"/>
              </a:solidFill>
              <a:latin typeface="Courier New" pitchFamily="49" charset="0"/>
            </a:endParaRPr>
          </a:p>
          <a:p>
            <a:pPr marL="2286" indent="0" fontAlgn="auto">
              <a:lnSpc>
                <a:spcPct val="80000"/>
              </a:lnSpc>
              <a:spcAft>
                <a:spcPts val="0"/>
              </a:spcAft>
              <a:buNone/>
              <a:defRPr/>
            </a:pPr>
            <a:r>
              <a:rPr lang="en-US" sz="2400" dirty="0">
                <a:solidFill>
                  <a:srgbClr val="404040"/>
                </a:solidFill>
              </a:rPr>
              <a:t>Methods to run once before/after the entire test class runs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24128" y="2348880"/>
            <a:ext cx="3096344" cy="3096344"/>
          </a:xfrm>
          <a:prstGeom prst="rect">
            <a:avLst/>
          </a:prstGeom>
        </p:spPr>
      </p:pic>
      <p:sp>
        <p:nvSpPr>
          <p:cNvPr id="5" name="Slide Number Placeholder 4">
            <a:extLst>
              <a:ext uri="{FF2B5EF4-FFF2-40B4-BE49-F238E27FC236}">
                <a16:creationId xmlns:a16="http://schemas.microsoft.com/office/drawing/2014/main" id="{D7C18D12-BA92-428D-9B13-D69927DE40BC}"/>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55</a:t>
            </a:fld>
            <a:endParaRPr lang="en-US" altLang="ja-JP"/>
          </a:p>
        </p:txBody>
      </p:sp>
    </p:spTree>
    <p:extLst>
      <p:ext uri="{BB962C8B-B14F-4D97-AF65-F5344CB8AC3E}">
        <p14:creationId xmlns:p14="http://schemas.microsoft.com/office/powerpoint/2010/main" val="407428407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 - Assertions</a:t>
            </a:r>
          </a:p>
        </p:txBody>
      </p:sp>
      <p:sp>
        <p:nvSpPr>
          <p:cNvPr id="3" name="Content Placeholder 2"/>
          <p:cNvSpPr>
            <a:spLocks noGrp="1"/>
          </p:cNvSpPr>
          <p:nvPr>
            <p:ph idx="1"/>
          </p:nvPr>
        </p:nvSpPr>
        <p:spPr>
          <a:xfrm>
            <a:off x="683568" y="1556792"/>
            <a:ext cx="8244916" cy="4032448"/>
          </a:xfrm>
        </p:spPr>
        <p:txBody>
          <a:bodyPr/>
          <a:lstStyle/>
          <a:p>
            <a:r>
              <a:rPr lang="en-US" sz="2400" dirty="0"/>
              <a:t>Several assertions</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assertEquals</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expected, </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actual)</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assertTrue</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expected, </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actual)</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assertFalse</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condition)</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assertNotNull</a:t>
            </a:r>
            <a:r>
              <a:rPr lang="en-US" sz="2400" b="0" dirty="0">
                <a:latin typeface="Calibri" panose="020F0502020204030204" pitchFamily="34" charset="0"/>
                <a:cs typeface="Calibri" panose="020F0502020204030204" pitchFamily="34" charset="0"/>
              </a:rPr>
              <a:t>(Object object)</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assertNull</a:t>
            </a:r>
            <a:r>
              <a:rPr lang="en-US" sz="2400" b="0" dirty="0">
                <a:latin typeface="Calibri" panose="020F0502020204030204" pitchFamily="34" charset="0"/>
                <a:cs typeface="Calibri" panose="020F0502020204030204" pitchFamily="34" charset="0"/>
              </a:rPr>
              <a:t>(Object object)</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assertSame</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condition)</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assertNotSame</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boolean</a:t>
            </a:r>
            <a:r>
              <a:rPr lang="en-US" sz="2400" b="0" dirty="0">
                <a:latin typeface="Calibri" panose="020F0502020204030204" pitchFamily="34" charset="0"/>
                <a:cs typeface="Calibri" panose="020F0502020204030204" pitchFamily="34" charset="0"/>
              </a:rPr>
              <a:t> condition)</a:t>
            </a:r>
          </a:p>
          <a:p>
            <a:pPr marL="0" indent="0">
              <a:buNone/>
            </a:pPr>
            <a:r>
              <a:rPr lang="en-US" sz="2400" b="0" dirty="0">
                <a:latin typeface="Calibri" panose="020F0502020204030204" pitchFamily="34" charset="0"/>
                <a:cs typeface="Calibri" panose="020F0502020204030204" pitchFamily="34" charset="0"/>
              </a:rPr>
              <a:t>void </a:t>
            </a:r>
            <a:r>
              <a:rPr lang="en-US" sz="2400" b="0" dirty="0" err="1">
                <a:latin typeface="Calibri" panose="020F0502020204030204" pitchFamily="34" charset="0"/>
                <a:cs typeface="Calibri" panose="020F0502020204030204" pitchFamily="34" charset="0"/>
              </a:rPr>
              <a:t>assertArrayEquals</a:t>
            </a:r>
            <a:r>
              <a:rPr lang="en-US" sz="2400" b="0" dirty="0">
                <a:latin typeface="Calibri" panose="020F0502020204030204" pitchFamily="34" charset="0"/>
                <a:cs typeface="Calibri" panose="020F0502020204030204" pitchFamily="34" charset="0"/>
              </a:rPr>
              <a:t>(</a:t>
            </a:r>
            <a:r>
              <a:rPr lang="en-US" sz="2400" b="0" dirty="0" err="1">
                <a:latin typeface="Calibri" panose="020F0502020204030204" pitchFamily="34" charset="0"/>
                <a:cs typeface="Calibri" panose="020F0502020204030204" pitchFamily="34" charset="0"/>
              </a:rPr>
              <a:t>expectedArray</a:t>
            </a:r>
            <a:r>
              <a:rPr lang="en-US" sz="2400" b="0" dirty="0">
                <a:latin typeface="Calibri" panose="020F0502020204030204" pitchFamily="34" charset="0"/>
                <a:cs typeface="Calibri" panose="020F0502020204030204" pitchFamily="34" charset="0"/>
              </a:rPr>
              <a:t>, </a:t>
            </a:r>
            <a:r>
              <a:rPr lang="en-US" sz="2400" b="0" dirty="0" err="1">
                <a:latin typeface="Calibri" panose="020F0502020204030204" pitchFamily="34" charset="0"/>
                <a:cs typeface="Calibri" panose="020F0502020204030204" pitchFamily="34" charset="0"/>
              </a:rPr>
              <a:t>resultArray</a:t>
            </a:r>
            <a:r>
              <a:rPr lang="en-US" sz="2400" b="0" dirty="0">
                <a:latin typeface="Calibri" panose="020F0502020204030204" pitchFamily="34" charset="0"/>
                <a:cs typeface="Calibri" panose="020F0502020204030204" pitchFamily="34" charset="0"/>
              </a:rPr>
              <a:t>)</a:t>
            </a:r>
          </a:p>
        </p:txBody>
      </p:sp>
      <p:sp>
        <p:nvSpPr>
          <p:cNvPr id="4" name="Rectangle 3"/>
          <p:cNvSpPr/>
          <p:nvPr/>
        </p:nvSpPr>
        <p:spPr>
          <a:xfrm>
            <a:off x="1404987" y="5877272"/>
            <a:ext cx="7200800" cy="400110"/>
          </a:xfrm>
          <a:prstGeom prst="rect">
            <a:avLst/>
          </a:prstGeom>
        </p:spPr>
        <p:txBody>
          <a:bodyPr wrap="square">
            <a:spAutoFit/>
          </a:bodyPr>
          <a:lstStyle/>
          <a:p>
            <a:pPr marL="0" indent="0" algn="ctr">
              <a:buNone/>
            </a:pPr>
            <a:r>
              <a:rPr lang="en-US" sz="2000" b="0" dirty="0">
                <a:hlinkClick r:id="rId2"/>
              </a:rPr>
              <a:t>http://junit.sourceforge.net/javadoc/org/junit/Assert.html</a:t>
            </a:r>
            <a:endParaRPr lang="en-US" sz="2000" b="0" dirty="0"/>
          </a:p>
        </p:txBody>
      </p:sp>
      <p:sp>
        <p:nvSpPr>
          <p:cNvPr id="5" name="Slide Number Placeholder 4">
            <a:extLst>
              <a:ext uri="{FF2B5EF4-FFF2-40B4-BE49-F238E27FC236}">
                <a16:creationId xmlns:a16="http://schemas.microsoft.com/office/drawing/2014/main" id="{58B137D9-3493-4A41-8946-5D8380938859}"/>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56</a:t>
            </a:fld>
            <a:endParaRPr lang="en-US" altLang="ja-JP"/>
          </a:p>
        </p:txBody>
      </p:sp>
      <p:grpSp>
        <p:nvGrpSpPr>
          <p:cNvPr id="12" name="Group 11">
            <a:extLst>
              <a:ext uri="{FF2B5EF4-FFF2-40B4-BE49-F238E27FC236}">
                <a16:creationId xmlns:a16="http://schemas.microsoft.com/office/drawing/2014/main" id="{3FE98159-4912-4BA7-A0C3-9DEE0E02CBEE}"/>
              </a:ext>
            </a:extLst>
          </p:cNvPr>
          <p:cNvGrpSpPr/>
          <p:nvPr/>
        </p:nvGrpSpPr>
        <p:grpSpPr>
          <a:xfrm>
            <a:off x="4806026" y="1455440"/>
            <a:ext cx="3795544" cy="677416"/>
            <a:chOff x="4806026" y="1455440"/>
            <a:chExt cx="3795544" cy="677416"/>
          </a:xfrm>
        </p:grpSpPr>
        <p:sp>
          <p:nvSpPr>
            <p:cNvPr id="6" name="Rectangle 5">
              <a:extLst>
                <a:ext uri="{FF2B5EF4-FFF2-40B4-BE49-F238E27FC236}">
                  <a16:creationId xmlns:a16="http://schemas.microsoft.com/office/drawing/2014/main" id="{E8D73493-D4B1-46D9-82A4-3C2F5FF4DF10}"/>
                </a:ext>
              </a:extLst>
            </p:cNvPr>
            <p:cNvSpPr/>
            <p:nvPr/>
          </p:nvSpPr>
          <p:spPr bwMode="auto">
            <a:xfrm>
              <a:off x="5093691" y="1455440"/>
              <a:ext cx="3507879" cy="360040"/>
            </a:xfrm>
            <a:prstGeom prst="rect">
              <a:avLst/>
            </a:prstGeom>
            <a:ln>
              <a:solidFill>
                <a:srgbClr val="FF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F0000"/>
                  </a:solidFill>
                  <a:effectLst/>
                  <a:latin typeface="Tahoma" pitchFamily="34" charset="0"/>
                  <a:ea typeface="ＭＳ Ｐゴシック" charset="-128"/>
                </a:rPr>
                <a:t>Note: expected comes before actual</a:t>
              </a:r>
            </a:p>
          </p:txBody>
        </p:sp>
        <p:cxnSp>
          <p:nvCxnSpPr>
            <p:cNvPr id="8" name="Straight Arrow Connector 7">
              <a:extLst>
                <a:ext uri="{FF2B5EF4-FFF2-40B4-BE49-F238E27FC236}">
                  <a16:creationId xmlns:a16="http://schemas.microsoft.com/office/drawing/2014/main" id="{34C495A3-3F38-4882-B5D9-8D98CA40D283}"/>
                </a:ext>
              </a:extLst>
            </p:cNvPr>
            <p:cNvCxnSpPr>
              <a:cxnSpLocks/>
              <a:stCxn id="6" idx="2"/>
            </p:cNvCxnSpPr>
            <p:nvPr/>
          </p:nvCxnSpPr>
          <p:spPr bwMode="auto">
            <a:xfrm flipH="1">
              <a:off x="6781801" y="1815480"/>
              <a:ext cx="65830" cy="317376"/>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cxnSp>
          <p:nvCxnSpPr>
            <p:cNvPr id="11" name="Straight Arrow Connector 10">
              <a:extLst>
                <a:ext uri="{FF2B5EF4-FFF2-40B4-BE49-F238E27FC236}">
                  <a16:creationId xmlns:a16="http://schemas.microsoft.com/office/drawing/2014/main" id="{4B1BC471-1B9D-41FD-8C1F-8FE7CEC8B4C2}"/>
                </a:ext>
              </a:extLst>
            </p:cNvPr>
            <p:cNvCxnSpPr>
              <a:stCxn id="6" idx="2"/>
            </p:cNvCxnSpPr>
            <p:nvPr/>
          </p:nvCxnSpPr>
          <p:spPr bwMode="auto">
            <a:xfrm flipH="1">
              <a:off x="4806026" y="1815480"/>
              <a:ext cx="2041605" cy="288032"/>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spTree>
    <p:extLst>
      <p:ext uri="{BB962C8B-B14F-4D97-AF65-F5344CB8AC3E}">
        <p14:creationId xmlns:p14="http://schemas.microsoft.com/office/powerpoint/2010/main" val="273941079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JUnit assert*() Methods</a:t>
            </a:r>
          </a:p>
        </p:txBody>
      </p:sp>
      <p:sp>
        <p:nvSpPr>
          <p:cNvPr id="522243" name="Rectangle 3"/>
          <p:cNvSpPr>
            <a:spLocks noGrp="1" noChangeArrowheads="1"/>
          </p:cNvSpPr>
          <p:nvPr>
            <p:ph idx="1"/>
          </p:nvPr>
        </p:nvSpPr>
        <p:spPr>
          <a:xfrm>
            <a:off x="266262" y="4924202"/>
            <a:ext cx="8696069" cy="1097086"/>
          </a:xfrm>
        </p:spPr>
        <p:txBody>
          <a:bodyPr>
            <a:normAutofit/>
          </a:bodyPr>
          <a:lstStyle/>
          <a:p>
            <a:pPr marL="82296" indent="0" eaLnBrk="1" fontAlgn="auto" hangingPunct="1">
              <a:spcAft>
                <a:spcPts val="0"/>
              </a:spcAft>
              <a:buNone/>
              <a:defRPr/>
            </a:pPr>
            <a:r>
              <a:rPr lang="en-US" sz="2400" dirty="0">
                <a:solidFill>
                  <a:srgbClr val="262626"/>
                </a:solidFill>
              </a:rPr>
              <a:t>Each method can also pass a string message to display/log if it fails:</a:t>
            </a:r>
          </a:p>
          <a:p>
            <a:pPr marL="402336" lvl="1" indent="0" eaLnBrk="1" fontAlgn="auto" hangingPunct="1">
              <a:spcAft>
                <a:spcPts val="0"/>
              </a:spcAft>
              <a:buNone/>
              <a:defRPr/>
            </a:pPr>
            <a:r>
              <a:rPr lang="en-US" sz="2000" dirty="0">
                <a:solidFill>
                  <a:srgbClr val="404040"/>
                </a:solidFill>
              </a:rPr>
              <a:t>e.g.  </a:t>
            </a:r>
            <a:r>
              <a:rPr lang="en-US" sz="2000" dirty="0" err="1">
                <a:solidFill>
                  <a:srgbClr val="404040"/>
                </a:solidFill>
                <a:latin typeface="Courier New" pitchFamily="49" charset="0"/>
              </a:rPr>
              <a:t>assertEquals</a:t>
            </a:r>
            <a:r>
              <a:rPr lang="en-US" sz="2000" dirty="0">
                <a:solidFill>
                  <a:srgbClr val="404040"/>
                </a:solidFill>
                <a:latin typeface="Courier New" pitchFamily="49" charset="0"/>
              </a:rPr>
              <a:t>("</a:t>
            </a:r>
            <a:r>
              <a:rPr lang="en-US" sz="2000" b="1" dirty="0">
                <a:solidFill>
                  <a:srgbClr val="404040"/>
                </a:solidFill>
              </a:rPr>
              <a:t>message</a:t>
            </a:r>
            <a:r>
              <a:rPr lang="en-US" sz="2000" dirty="0">
                <a:solidFill>
                  <a:srgbClr val="404040"/>
                </a:solidFill>
                <a:latin typeface="Courier New" pitchFamily="49" charset="0"/>
              </a:rPr>
              <a:t>", </a:t>
            </a:r>
            <a:r>
              <a:rPr lang="en-US" sz="2000" b="1" dirty="0">
                <a:solidFill>
                  <a:srgbClr val="404040"/>
                </a:solidFill>
              </a:rPr>
              <a:t>expected</a:t>
            </a:r>
            <a:r>
              <a:rPr lang="en-US" sz="2000" dirty="0">
                <a:solidFill>
                  <a:srgbClr val="404040"/>
                </a:solidFill>
                <a:latin typeface="Courier New" pitchFamily="49" charset="0"/>
              </a:rPr>
              <a:t>, </a:t>
            </a:r>
            <a:r>
              <a:rPr lang="en-US" sz="2000" b="1" dirty="0">
                <a:solidFill>
                  <a:srgbClr val="404040"/>
                </a:solidFill>
              </a:rPr>
              <a:t>actual</a:t>
            </a:r>
            <a:r>
              <a:rPr lang="en-US" sz="2000" dirty="0">
                <a:solidFill>
                  <a:srgbClr val="404040"/>
                </a:solidFill>
                <a:latin typeface="Courier New" pitchFamily="49" charset="0"/>
              </a:rPr>
              <a:t>)</a:t>
            </a:r>
          </a:p>
        </p:txBody>
      </p:sp>
      <p:graphicFrame>
        <p:nvGraphicFramePr>
          <p:cNvPr id="522244" name="Group 4"/>
          <p:cNvGraphicFramePr>
            <a:graphicFrameLocks noGrp="1"/>
          </p:cNvGraphicFramePr>
          <p:nvPr>
            <p:extLst>
              <p:ext uri="{D42A27DB-BD31-4B8C-83A1-F6EECF244321}">
                <p14:modId xmlns:p14="http://schemas.microsoft.com/office/powerpoint/2010/main" val="3261372552"/>
              </p:ext>
            </p:extLst>
          </p:nvPr>
        </p:nvGraphicFramePr>
        <p:xfrm>
          <a:off x="223965" y="1799208"/>
          <a:ext cx="8696069" cy="2925936"/>
        </p:xfrm>
        <a:graphic>
          <a:graphicData uri="http://schemas.openxmlformats.org/drawingml/2006/table">
            <a:tbl>
              <a:tblPr/>
              <a:tblGrid>
                <a:gridCol w="4564059">
                  <a:extLst>
                    <a:ext uri="{9D8B030D-6E8A-4147-A177-3AD203B41FA5}">
                      <a16:colId xmlns:a16="http://schemas.microsoft.com/office/drawing/2014/main" val="20000"/>
                    </a:ext>
                  </a:extLst>
                </a:gridCol>
                <a:gridCol w="4132010">
                  <a:extLst>
                    <a:ext uri="{9D8B030D-6E8A-4147-A177-3AD203B41FA5}">
                      <a16:colId xmlns:a16="http://schemas.microsoft.com/office/drawing/2014/main" val="20001"/>
                    </a:ext>
                  </a:extLst>
                </a:gridCol>
              </a:tblGrid>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600" b="0" i="0" u="none" strike="noStrike" cap="none" normalizeH="0" baseline="0" dirty="0" err="1">
                          <a:ln>
                            <a:noFill/>
                          </a:ln>
                          <a:solidFill>
                            <a:srgbClr val="262626"/>
                          </a:solidFill>
                          <a:effectLst/>
                          <a:latin typeface="Courier New" pitchFamily="49" charset="0"/>
                          <a:cs typeface="Times New Roman" pitchFamily="18" charset="0"/>
                        </a:rPr>
                        <a:t>assertTrue</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a:t>
                      </a:r>
                      <a:r>
                        <a:rPr kumimoji="0" lang="en-US" sz="1400" b="1" i="0" u="none" strike="noStrike" cap="none" normalizeH="0" baseline="0" dirty="0">
                          <a:ln>
                            <a:noFill/>
                          </a:ln>
                          <a:solidFill>
                            <a:srgbClr val="262626"/>
                          </a:solidFill>
                          <a:effectLst/>
                          <a:latin typeface="Verdana" pitchFamily="34" charset="0"/>
                          <a:cs typeface="Times New Roman" pitchFamily="18" charset="0"/>
                        </a:rPr>
                        <a:t>”message”, condition</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a:t>
                      </a:r>
                      <a:endParaRPr kumimoji="0" lang="en-US" sz="1400" b="0" i="0" u="none" strike="noStrike" cap="none" normalizeH="0" baseline="0" dirty="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dirty="0">
                          <a:ln>
                            <a:noFill/>
                          </a:ln>
                          <a:solidFill>
                            <a:srgbClr val="262626"/>
                          </a:solidFill>
                          <a:effectLst/>
                          <a:latin typeface="Calibri" pitchFamily="34" charset="0"/>
                          <a:cs typeface="Times New Roman" pitchFamily="18" charset="0"/>
                        </a:rPr>
                        <a:t>fails if the </a:t>
                      </a:r>
                      <a:r>
                        <a:rPr kumimoji="0" lang="en-US" sz="1800" b="0" i="0" u="none" strike="noStrike" cap="none" normalizeH="0" baseline="0" dirty="0" err="1">
                          <a:ln>
                            <a:noFill/>
                          </a:ln>
                          <a:solidFill>
                            <a:srgbClr val="262626"/>
                          </a:solidFill>
                          <a:effectLst/>
                          <a:latin typeface="Calibri" pitchFamily="34" charset="0"/>
                          <a:cs typeface="Times New Roman" pitchFamily="18" charset="0"/>
                        </a:rPr>
                        <a:t>boolean</a:t>
                      </a:r>
                      <a:r>
                        <a:rPr kumimoji="0" lang="en-US" sz="1800" b="0" i="0" u="none" strike="noStrike" cap="none" normalizeH="0" baseline="0" dirty="0">
                          <a:ln>
                            <a:noFill/>
                          </a:ln>
                          <a:solidFill>
                            <a:srgbClr val="262626"/>
                          </a:solidFill>
                          <a:effectLst/>
                          <a:latin typeface="Calibri" pitchFamily="34" charset="0"/>
                          <a:cs typeface="Times New Roman" pitchFamily="18" charset="0"/>
                        </a:rPr>
                        <a:t> condition is </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false</a:t>
                      </a:r>
                      <a:endParaRPr kumimoji="0" lang="en-US" sz="2800" b="0" i="0" u="none" strike="noStrike" cap="none" normalizeH="0" baseline="0" dirty="0">
                        <a:ln>
                          <a:noFill/>
                        </a:ln>
                        <a:solidFill>
                          <a:srgbClr val="262626"/>
                        </a:solidFill>
                        <a:effectLst/>
                        <a:latin typeface="Courier New" pitchFamily="49"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600" b="0" i="0" u="none" strike="noStrike" cap="none" normalizeH="0" baseline="0" dirty="0" err="1">
                          <a:ln>
                            <a:noFill/>
                          </a:ln>
                          <a:solidFill>
                            <a:srgbClr val="262626"/>
                          </a:solidFill>
                          <a:effectLst/>
                          <a:latin typeface="Courier New" pitchFamily="49" charset="0"/>
                          <a:cs typeface="Times New Roman" pitchFamily="18" charset="0"/>
                        </a:rPr>
                        <a:t>assertFalse</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a:t>
                      </a:r>
                      <a:r>
                        <a:rPr kumimoji="0" lang="en-US" sz="1400" b="1" i="0" u="none" strike="noStrike" cap="none" normalizeH="0" baseline="0" dirty="0">
                          <a:ln>
                            <a:noFill/>
                          </a:ln>
                          <a:solidFill>
                            <a:srgbClr val="262626"/>
                          </a:solidFill>
                          <a:effectLst/>
                          <a:latin typeface="Verdana" pitchFamily="34" charset="0"/>
                          <a:cs typeface="Times New Roman" pitchFamily="18" charset="0"/>
                        </a:rPr>
                        <a:t>”message”, condition</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a:t>
                      </a:r>
                      <a:endParaRPr kumimoji="0" lang="en-US" sz="1400" b="0" i="0" u="none" strike="noStrike" cap="none" normalizeH="0" baseline="0" dirty="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dirty="0">
                          <a:ln>
                            <a:noFill/>
                          </a:ln>
                          <a:solidFill>
                            <a:srgbClr val="262626"/>
                          </a:solidFill>
                          <a:effectLst/>
                          <a:latin typeface="Calibri" pitchFamily="34" charset="0"/>
                          <a:cs typeface="Times New Roman" pitchFamily="18" charset="0"/>
                        </a:rPr>
                        <a:t>fails if the </a:t>
                      </a:r>
                      <a:r>
                        <a:rPr kumimoji="0" lang="en-US" sz="1800" b="0" i="0" u="none" strike="noStrike" cap="none" normalizeH="0" baseline="0" dirty="0" err="1">
                          <a:ln>
                            <a:noFill/>
                          </a:ln>
                          <a:solidFill>
                            <a:srgbClr val="262626"/>
                          </a:solidFill>
                          <a:effectLst/>
                          <a:latin typeface="Calibri" pitchFamily="34" charset="0"/>
                          <a:cs typeface="Times New Roman" pitchFamily="18" charset="0"/>
                        </a:rPr>
                        <a:t>boolean</a:t>
                      </a:r>
                      <a:r>
                        <a:rPr kumimoji="0" lang="en-US" sz="1800" b="0" i="0" u="none" strike="noStrike" cap="none" normalizeH="0" baseline="0" dirty="0">
                          <a:ln>
                            <a:noFill/>
                          </a:ln>
                          <a:solidFill>
                            <a:srgbClr val="262626"/>
                          </a:solidFill>
                          <a:effectLst/>
                          <a:latin typeface="Calibri" pitchFamily="34" charset="0"/>
                          <a:cs typeface="Times New Roman" pitchFamily="18" charset="0"/>
                        </a:rPr>
                        <a:t> condition is </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true</a:t>
                      </a:r>
                      <a:endParaRPr kumimoji="0" lang="en-US" sz="2800" b="0" i="0" u="none" strike="noStrike" cap="none" normalizeH="0" baseline="0" dirty="0">
                        <a:ln>
                          <a:noFill/>
                        </a:ln>
                        <a:solidFill>
                          <a:srgbClr val="262626"/>
                        </a:solidFill>
                        <a:effectLst/>
                        <a:latin typeface="Courier New" pitchFamily="49"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dirty="0" err="1">
                          <a:ln>
                            <a:noFill/>
                          </a:ln>
                          <a:solidFill>
                            <a:srgbClr val="262626"/>
                          </a:solidFill>
                          <a:effectLst/>
                          <a:latin typeface="Courier New" pitchFamily="49" charset="0"/>
                          <a:cs typeface="Times New Roman" pitchFamily="18" charset="0"/>
                        </a:rPr>
                        <a:t>assertEquals</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r>
                        <a:rPr kumimoji="0" lang="en-US" sz="1400" b="1" i="0" u="none" strike="noStrike" cap="none" normalizeH="0" baseline="0" dirty="0">
                          <a:ln>
                            <a:noFill/>
                          </a:ln>
                          <a:solidFill>
                            <a:srgbClr val="262626"/>
                          </a:solidFill>
                          <a:effectLst/>
                          <a:latin typeface="Verdana" pitchFamily="34" charset="0"/>
                          <a:cs typeface="Times New Roman" pitchFamily="18" charset="0"/>
                        </a:rPr>
                        <a:t>expected</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 </a:t>
                      </a:r>
                      <a:r>
                        <a:rPr kumimoji="0" lang="en-US" sz="1400" b="1" i="0" u="none" strike="noStrike" cap="none" normalizeH="0" baseline="0" dirty="0">
                          <a:ln>
                            <a:noFill/>
                          </a:ln>
                          <a:solidFill>
                            <a:srgbClr val="262626"/>
                          </a:solidFill>
                          <a:effectLst/>
                          <a:latin typeface="Verdana" pitchFamily="34" charset="0"/>
                          <a:cs typeface="Times New Roman" pitchFamily="18" charset="0"/>
                        </a:rPr>
                        <a:t>actual</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endParaRPr kumimoji="0" lang="en-US" sz="2800" b="0" i="0" u="none" strike="noStrike" cap="none" normalizeH="0" baseline="0" dirty="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values are not equal</a:t>
                      </a:r>
                      <a:endParaRPr kumimoji="0" lang="en-US" sz="2800" b="0" i="0" u="none" strike="noStrike" cap="none" normalizeH="0" baseline="0">
                        <a:ln>
                          <a:noFill/>
                        </a:ln>
                        <a:solidFill>
                          <a:srgbClr val="262626"/>
                        </a:solidFill>
                        <a:effectLst/>
                        <a:latin typeface="Calibri" pitchFamily="34"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dirty="0" err="1">
                          <a:ln>
                            <a:noFill/>
                          </a:ln>
                          <a:solidFill>
                            <a:srgbClr val="262626"/>
                          </a:solidFill>
                          <a:effectLst/>
                          <a:latin typeface="Courier New" pitchFamily="49" charset="0"/>
                          <a:cs typeface="Times New Roman" pitchFamily="18" charset="0"/>
                        </a:rPr>
                        <a:t>assertSame</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r>
                        <a:rPr kumimoji="0" lang="en-US" sz="1400" b="1" i="0" u="none" strike="noStrike" cap="none" normalizeH="0" baseline="0" dirty="0">
                          <a:ln>
                            <a:noFill/>
                          </a:ln>
                          <a:solidFill>
                            <a:srgbClr val="262626"/>
                          </a:solidFill>
                          <a:effectLst/>
                          <a:latin typeface="Verdana" pitchFamily="34" charset="0"/>
                          <a:cs typeface="Times New Roman" pitchFamily="18" charset="0"/>
                        </a:rPr>
                        <a:t>expected</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 </a:t>
                      </a:r>
                      <a:r>
                        <a:rPr kumimoji="0" lang="en-US" sz="1400" b="1" i="0" u="none" strike="noStrike" cap="none" normalizeH="0" baseline="0" dirty="0">
                          <a:ln>
                            <a:noFill/>
                          </a:ln>
                          <a:solidFill>
                            <a:srgbClr val="262626"/>
                          </a:solidFill>
                          <a:effectLst/>
                          <a:latin typeface="Verdana" pitchFamily="34" charset="0"/>
                          <a:cs typeface="Times New Roman" pitchFamily="18" charset="0"/>
                        </a:rPr>
                        <a:t>actual</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endParaRPr kumimoji="0" lang="en-US" sz="2800" b="0" i="0" u="none" strike="noStrike" cap="none" normalizeH="0" baseline="0" dirty="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values are not the same (by </a:t>
                      </a:r>
                      <a:r>
                        <a:rPr kumimoji="0" lang="en-US" sz="1800" b="0" i="0" u="none" strike="noStrike" cap="none" normalizeH="0" baseline="0">
                          <a:ln>
                            <a:noFill/>
                          </a:ln>
                          <a:solidFill>
                            <a:srgbClr val="262626"/>
                          </a:solidFill>
                          <a:effectLst/>
                          <a:latin typeface="Courier New" pitchFamily="49" charset="0"/>
                          <a:cs typeface="Times New Roman" pitchFamily="18" charset="0"/>
                        </a:rPr>
                        <a:t>==</a:t>
                      </a:r>
                      <a:r>
                        <a:rPr kumimoji="0" lang="en-US" sz="1800" b="0" i="0" u="none" strike="noStrike" cap="none" normalizeH="0" baseline="0">
                          <a:ln>
                            <a:noFill/>
                          </a:ln>
                          <a:solidFill>
                            <a:srgbClr val="262626"/>
                          </a:solidFill>
                          <a:effectLst/>
                          <a:latin typeface="Calibri" pitchFamily="34" charset="0"/>
                          <a:cs typeface="Times New Roman" pitchFamily="18" charset="0"/>
                        </a:rPr>
                        <a:t>)</a:t>
                      </a:r>
                      <a:endParaRPr kumimoji="0" lang="en-US" sz="2800" b="0" i="0" u="none" strike="noStrike" cap="none" normalizeH="0" baseline="0">
                        <a:ln>
                          <a:noFill/>
                        </a:ln>
                        <a:solidFill>
                          <a:srgbClr val="262626"/>
                        </a:solidFill>
                        <a:effectLst/>
                        <a:latin typeface="Calibri" pitchFamily="34"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dirty="0" err="1">
                          <a:ln>
                            <a:noFill/>
                          </a:ln>
                          <a:solidFill>
                            <a:srgbClr val="262626"/>
                          </a:solidFill>
                          <a:effectLst/>
                          <a:latin typeface="Courier New" pitchFamily="49" charset="0"/>
                          <a:cs typeface="Times New Roman" pitchFamily="18" charset="0"/>
                        </a:rPr>
                        <a:t>assertNotSame</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r>
                        <a:rPr kumimoji="0" lang="en-US" sz="1400" b="1" i="0" u="none" strike="noStrike" cap="none" normalizeH="0" baseline="0" dirty="0">
                          <a:ln>
                            <a:noFill/>
                          </a:ln>
                          <a:solidFill>
                            <a:srgbClr val="262626"/>
                          </a:solidFill>
                          <a:effectLst/>
                          <a:latin typeface="Verdana" pitchFamily="34" charset="0"/>
                          <a:cs typeface="Times New Roman" pitchFamily="18" charset="0"/>
                        </a:rPr>
                        <a:t>expected</a:t>
                      </a:r>
                      <a:r>
                        <a:rPr kumimoji="0" lang="en-US" sz="1400" b="0" i="0" u="none" strike="noStrike" cap="none" normalizeH="0" baseline="0" dirty="0">
                          <a:ln>
                            <a:noFill/>
                          </a:ln>
                          <a:solidFill>
                            <a:srgbClr val="262626"/>
                          </a:solidFill>
                          <a:effectLst/>
                          <a:latin typeface="Courier New" pitchFamily="49" charset="0"/>
                          <a:cs typeface="Times New Roman" pitchFamily="18" charset="0"/>
                        </a:rPr>
                        <a:t>, </a:t>
                      </a:r>
                      <a:r>
                        <a:rPr kumimoji="0" lang="en-US" sz="1400" b="1" i="0" u="none" strike="noStrike" cap="none" normalizeH="0" baseline="0" dirty="0">
                          <a:ln>
                            <a:noFill/>
                          </a:ln>
                          <a:solidFill>
                            <a:srgbClr val="262626"/>
                          </a:solidFill>
                          <a:effectLst/>
                          <a:latin typeface="Verdana" pitchFamily="34" charset="0"/>
                          <a:cs typeface="Times New Roman" pitchFamily="18" charset="0"/>
                        </a:rPr>
                        <a:t>actual</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values </a:t>
                      </a:r>
                      <a:r>
                        <a:rPr kumimoji="0" lang="en-US" sz="1800" b="0" i="1" u="none" strike="noStrike" cap="none" normalizeH="0" baseline="0">
                          <a:ln>
                            <a:noFill/>
                          </a:ln>
                          <a:solidFill>
                            <a:srgbClr val="262626"/>
                          </a:solidFill>
                          <a:effectLst/>
                          <a:latin typeface="Calibri" pitchFamily="34" charset="0"/>
                          <a:cs typeface="Times New Roman" pitchFamily="18" charset="0"/>
                        </a:rPr>
                        <a:t>are </a:t>
                      </a:r>
                      <a:r>
                        <a:rPr kumimoji="0" lang="en-US" sz="1800" b="0" i="0" u="none" strike="noStrike" cap="none" normalizeH="0" baseline="0">
                          <a:ln>
                            <a:noFill/>
                          </a:ln>
                          <a:solidFill>
                            <a:srgbClr val="262626"/>
                          </a:solidFill>
                          <a:effectLst/>
                          <a:latin typeface="Calibri" pitchFamily="34" charset="0"/>
                          <a:cs typeface="Times New Roman" pitchFamily="18" charset="0"/>
                        </a:rPr>
                        <a:t>the same (by </a:t>
                      </a:r>
                      <a:r>
                        <a:rPr kumimoji="0" lang="en-US" sz="1800" b="0" i="0" u="none" strike="noStrike" cap="none" normalizeH="0" baseline="0">
                          <a:ln>
                            <a:noFill/>
                          </a:ln>
                          <a:solidFill>
                            <a:srgbClr val="262626"/>
                          </a:solidFill>
                          <a:effectLst/>
                          <a:latin typeface="Courier New" pitchFamily="49" charset="0"/>
                          <a:cs typeface="Times New Roman" pitchFamily="18" charset="0"/>
                        </a:rPr>
                        <a:t>==</a:t>
                      </a:r>
                      <a:r>
                        <a:rPr kumimoji="0" lang="en-US" sz="1800" b="0" i="0" u="none" strike="noStrike" cap="none" normalizeH="0" baseline="0">
                          <a:ln>
                            <a:noFill/>
                          </a:ln>
                          <a:solidFill>
                            <a:srgbClr val="262626"/>
                          </a:solidFill>
                          <a:effectLst/>
                          <a:latin typeface="Calibri" pitchFamily="34" charset="0"/>
                          <a:cs typeface="Times New Roman" pitchFamily="18" charset="0"/>
                        </a:rPr>
                        <a:t>)</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dirty="0" err="1">
                          <a:ln>
                            <a:noFill/>
                          </a:ln>
                          <a:solidFill>
                            <a:srgbClr val="262626"/>
                          </a:solidFill>
                          <a:effectLst/>
                          <a:latin typeface="Courier New" pitchFamily="49" charset="0"/>
                          <a:cs typeface="Times New Roman" pitchFamily="18" charset="0"/>
                        </a:rPr>
                        <a:t>assertNull</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r>
                        <a:rPr kumimoji="0" lang="en-US" sz="1400" b="0"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a:t>
                      </a:r>
                      <a:r>
                        <a:rPr kumimoji="0" lang="en-US" sz="1400" b="1"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message</a:t>
                      </a:r>
                      <a:r>
                        <a:rPr kumimoji="0" lang="en-US" sz="1400" b="0"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a:t>
                      </a:r>
                      <a:r>
                        <a:rPr kumimoji="0" lang="en-US" sz="1800" b="0"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 </a:t>
                      </a:r>
                      <a:r>
                        <a:rPr kumimoji="0" lang="en-US" sz="1400" b="1" i="0" u="none" strike="noStrike" cap="none" normalizeH="0" baseline="0" dirty="0">
                          <a:ln>
                            <a:noFill/>
                          </a:ln>
                          <a:solidFill>
                            <a:srgbClr val="262626"/>
                          </a:solidFill>
                          <a:effectLst/>
                          <a:latin typeface="Verdana" pitchFamily="34" charset="0"/>
                          <a:cs typeface="Times New Roman" pitchFamily="18" charset="0"/>
                        </a:rPr>
                        <a:t>value</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given value is </a:t>
                      </a:r>
                      <a:r>
                        <a:rPr kumimoji="0" lang="en-US" sz="1800" b="0" i="1" u="none" strike="noStrike" cap="none" normalizeH="0" baseline="0">
                          <a:ln>
                            <a:noFill/>
                          </a:ln>
                          <a:solidFill>
                            <a:srgbClr val="262626"/>
                          </a:solidFill>
                          <a:effectLst/>
                          <a:latin typeface="Calibri" pitchFamily="34" charset="0"/>
                          <a:cs typeface="Times New Roman" pitchFamily="18" charset="0"/>
                        </a:rPr>
                        <a:t>not</a:t>
                      </a:r>
                      <a:r>
                        <a:rPr kumimoji="0" lang="en-US" sz="1800" b="0" i="0" u="none" strike="noStrike" cap="none" normalizeH="0" baseline="0">
                          <a:ln>
                            <a:noFill/>
                          </a:ln>
                          <a:solidFill>
                            <a:srgbClr val="262626"/>
                          </a:solidFill>
                          <a:effectLst/>
                          <a:latin typeface="Calibri" pitchFamily="34" charset="0"/>
                          <a:cs typeface="Times New Roman" pitchFamily="18" charset="0"/>
                        </a:rPr>
                        <a:t> </a:t>
                      </a:r>
                      <a:r>
                        <a:rPr kumimoji="0" lang="en-US" sz="1800" b="0" i="0" u="none" strike="noStrike" cap="none" normalizeH="0" baseline="0">
                          <a:ln>
                            <a:noFill/>
                          </a:ln>
                          <a:solidFill>
                            <a:srgbClr val="262626"/>
                          </a:solidFill>
                          <a:effectLst/>
                          <a:latin typeface="Courier New" pitchFamily="49" charset="0"/>
                          <a:cs typeface="Times New Roman" pitchFamily="18" charset="0"/>
                        </a:rPr>
                        <a:t>null</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dirty="0" err="1">
                          <a:ln>
                            <a:noFill/>
                          </a:ln>
                          <a:solidFill>
                            <a:srgbClr val="262626"/>
                          </a:solidFill>
                          <a:effectLst/>
                          <a:latin typeface="Courier New" pitchFamily="49" charset="0"/>
                          <a:cs typeface="Times New Roman" pitchFamily="18" charset="0"/>
                        </a:rPr>
                        <a:t>assertNotNull</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r>
                        <a:rPr kumimoji="0" lang="en-US" sz="1400" b="0"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a:t>
                      </a:r>
                      <a:r>
                        <a:rPr kumimoji="0" lang="en-US" sz="1400" b="1"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message</a:t>
                      </a:r>
                      <a:r>
                        <a:rPr kumimoji="0" lang="en-US" sz="1400" b="0"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 </a:t>
                      </a:r>
                      <a:r>
                        <a:rPr kumimoji="0" lang="en-US" sz="1400" b="1" i="0" u="none" strike="noStrike" cap="none" normalizeH="0" baseline="0" dirty="0">
                          <a:ln>
                            <a:noFill/>
                          </a:ln>
                          <a:solidFill>
                            <a:srgbClr val="262626"/>
                          </a:solidFill>
                          <a:effectLst/>
                          <a:latin typeface="Verdana" pitchFamily="34" charset="0"/>
                          <a:cs typeface="Times New Roman" pitchFamily="18" charset="0"/>
                        </a:rPr>
                        <a:t>value</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a:ln>
                            <a:noFill/>
                          </a:ln>
                          <a:solidFill>
                            <a:srgbClr val="262626"/>
                          </a:solidFill>
                          <a:effectLst/>
                          <a:latin typeface="Calibri" pitchFamily="34" charset="0"/>
                          <a:cs typeface="Times New Roman" pitchFamily="18" charset="0"/>
                        </a:rPr>
                        <a:t>fails if the given value is </a:t>
                      </a:r>
                      <a:r>
                        <a:rPr kumimoji="0" lang="en-US" sz="1800" b="0" i="0" u="none" strike="noStrike" cap="none" normalizeH="0" baseline="0">
                          <a:ln>
                            <a:noFill/>
                          </a:ln>
                          <a:solidFill>
                            <a:srgbClr val="262626"/>
                          </a:solidFill>
                          <a:effectLst/>
                          <a:latin typeface="Courier New" pitchFamily="49" charset="0"/>
                          <a:cs typeface="Times New Roman" pitchFamily="18" charset="0"/>
                        </a:rPr>
                        <a:t>null</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dirty="0">
                          <a:ln>
                            <a:noFill/>
                          </a:ln>
                          <a:solidFill>
                            <a:srgbClr val="262626"/>
                          </a:solidFill>
                          <a:effectLst/>
                          <a:latin typeface="Courier New" pitchFamily="49" charset="0"/>
                          <a:cs typeface="Times New Roman" pitchFamily="18" charset="0"/>
                        </a:rPr>
                        <a:t>fail(</a:t>
                      </a:r>
                      <a:r>
                        <a:rPr kumimoji="0" lang="en-US" sz="1400" b="0"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a:t>
                      </a:r>
                      <a:r>
                        <a:rPr kumimoji="0" lang="en-US" sz="1400" b="1"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message</a:t>
                      </a:r>
                      <a:r>
                        <a:rPr kumimoji="0" lang="en-US" sz="1400" b="0" i="0" u="none" strike="noStrike" cap="none" normalizeH="0" baseline="0" dirty="0">
                          <a:ln>
                            <a:noFill/>
                          </a:ln>
                          <a:solidFill>
                            <a:srgbClr val="262626"/>
                          </a:solidFill>
                          <a:effectLst/>
                          <a:latin typeface="Verdana" panose="020B0604030504040204" pitchFamily="34" charset="0"/>
                          <a:ea typeface="Verdana" panose="020B0604030504040204" pitchFamily="34" charset="0"/>
                          <a:cs typeface="Times New Roman" pitchFamily="18" charset="0"/>
                        </a:rPr>
                        <a:t>”</a:t>
                      </a:r>
                      <a:r>
                        <a:rPr kumimoji="0" lang="en-US" sz="1700" b="0" i="0" u="none" strike="noStrike" cap="none" normalizeH="0" baseline="0" dirty="0">
                          <a:ln>
                            <a:noFill/>
                          </a:ln>
                          <a:solidFill>
                            <a:srgbClr val="262626"/>
                          </a:solidFill>
                          <a:effectLst/>
                          <a:latin typeface="Courier New" pitchFamily="49" charset="0"/>
                          <a:cs typeface="Times New Roman" pitchFamily="18" charset="0"/>
                        </a:rPr>
                        <a:t>)</a:t>
                      </a:r>
                      <a:endParaRPr kumimoji="0" lang="en-US" sz="2800" b="0" i="0" u="none" strike="noStrike" cap="none" normalizeH="0" baseline="0" dirty="0">
                        <a:ln>
                          <a:noFill/>
                        </a:ln>
                        <a:solidFill>
                          <a:srgbClr val="262626"/>
                        </a:solidFill>
                        <a:effectLst/>
                        <a:latin typeface="Arial" charset="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dirty="0">
                          <a:ln>
                            <a:noFill/>
                          </a:ln>
                          <a:solidFill>
                            <a:srgbClr val="262626"/>
                          </a:solidFill>
                          <a:effectLst/>
                          <a:latin typeface="Calibri" pitchFamily="34" charset="0"/>
                          <a:cs typeface="Times New Roman" pitchFamily="18" charset="0"/>
                        </a:rPr>
                        <a:t>causes current test to immediately fail</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 name="Slide Number Placeholder 4">
            <a:extLst>
              <a:ext uri="{FF2B5EF4-FFF2-40B4-BE49-F238E27FC236}">
                <a16:creationId xmlns:a16="http://schemas.microsoft.com/office/drawing/2014/main" id="{10168C5E-F84F-4E0A-A358-0B31FF84D7A4}"/>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57</a:t>
            </a:fld>
            <a:endParaRPr lang="en-US" altLang="ja-JP"/>
          </a:p>
        </p:txBody>
      </p:sp>
      <p:sp>
        <p:nvSpPr>
          <p:cNvPr id="2" name="Rectangle 1">
            <a:extLst>
              <a:ext uri="{FF2B5EF4-FFF2-40B4-BE49-F238E27FC236}">
                <a16:creationId xmlns:a16="http://schemas.microsoft.com/office/drawing/2014/main" id="{F7F220C7-45F6-44DD-8653-D88EFB5B0049}"/>
              </a:ext>
            </a:extLst>
          </p:cNvPr>
          <p:cNvSpPr/>
          <p:nvPr/>
        </p:nvSpPr>
        <p:spPr>
          <a:xfrm>
            <a:off x="1655168" y="5912569"/>
            <a:ext cx="7307163" cy="307777"/>
          </a:xfrm>
          <a:prstGeom prst="rect">
            <a:avLst/>
          </a:prstGeom>
        </p:spPr>
        <p:txBody>
          <a:bodyPr wrap="square">
            <a:spAutoFit/>
          </a:bodyPr>
          <a:lstStyle/>
          <a:p>
            <a:r>
              <a:rPr lang="en-US" sz="1400" dirty="0">
                <a:solidFill>
                  <a:srgbClr val="FF0000"/>
                </a:solidFill>
              </a:rPr>
              <a:t>Complete list:    http://junit.sourceforge.net/javadoc/org/junit/Assert.html</a:t>
            </a:r>
          </a:p>
        </p:txBody>
      </p:sp>
    </p:spTree>
    <p:extLst>
      <p:ext uri="{BB962C8B-B14F-4D97-AF65-F5344CB8AC3E}">
        <p14:creationId xmlns:p14="http://schemas.microsoft.com/office/powerpoint/2010/main" val="3636708017"/>
      </p:ext>
    </p:extLst>
  </p:cSld>
  <p:clrMapOvr>
    <a:masterClrMapping/>
  </p:clrMapOvr>
  <p:transition>
    <p:dissolv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JUnit Assert*() Methods</a:t>
            </a:r>
            <a:endParaRPr lang="en-CA" dirty="0"/>
          </a:p>
        </p:txBody>
      </p:sp>
      <p:sp>
        <p:nvSpPr>
          <p:cNvPr id="3" name="Content Placeholder 2"/>
          <p:cNvSpPr>
            <a:spLocks noGrp="1"/>
          </p:cNvSpPr>
          <p:nvPr>
            <p:ph idx="1"/>
          </p:nvPr>
        </p:nvSpPr>
        <p:spPr/>
        <p:txBody>
          <a:bodyPr/>
          <a:lstStyle/>
          <a:p>
            <a:r>
              <a:rPr lang="en-CA" sz="2400" dirty="0"/>
              <a:t>For a </a:t>
            </a:r>
            <a:r>
              <a:rPr lang="en-CA" sz="2400" dirty="0" err="1"/>
              <a:t>boolean</a:t>
            </a:r>
            <a:r>
              <a:rPr lang="en-CA" sz="2400" dirty="0"/>
              <a:t> condition</a:t>
            </a:r>
          </a:p>
          <a:p>
            <a:pPr lvl="1"/>
            <a:r>
              <a:rPr lang="fr-FR" sz="2000" b="1" dirty="0" err="1"/>
              <a:t>assertTrue</a:t>
            </a:r>
            <a:r>
              <a:rPr lang="fr-FR" sz="2000" b="1" dirty="0"/>
              <a:t>(“message for </a:t>
            </a:r>
            <a:r>
              <a:rPr lang="fr-FR" sz="2000" b="1" dirty="0" err="1"/>
              <a:t>fail</a:t>
            </a:r>
            <a:r>
              <a:rPr lang="fr-FR" sz="2000" b="1" dirty="0"/>
              <a:t>”, condition);</a:t>
            </a:r>
          </a:p>
          <a:p>
            <a:pPr lvl="1"/>
            <a:r>
              <a:rPr lang="en-CA" sz="2000" b="1" dirty="0" err="1"/>
              <a:t>assertFalse</a:t>
            </a:r>
            <a:r>
              <a:rPr lang="en-CA" sz="2000" b="1" dirty="0"/>
              <a:t>(“message”, condition);</a:t>
            </a:r>
          </a:p>
          <a:p>
            <a:r>
              <a:rPr lang="en-CA" sz="2400" dirty="0"/>
              <a:t>For object, </a:t>
            </a:r>
            <a:r>
              <a:rPr lang="en-CA" sz="2400" dirty="0" err="1"/>
              <a:t>int</a:t>
            </a:r>
            <a:r>
              <a:rPr lang="en-CA" sz="2400" dirty="0"/>
              <a:t>, long, and byte values</a:t>
            </a:r>
          </a:p>
          <a:p>
            <a:pPr lvl="1"/>
            <a:r>
              <a:rPr lang="en-CA" sz="2000" b="1" dirty="0" err="1"/>
              <a:t>assertEquals</a:t>
            </a:r>
            <a:r>
              <a:rPr lang="en-CA" sz="2000" b="1" dirty="0"/>
              <a:t>(</a:t>
            </a:r>
            <a:r>
              <a:rPr lang="en-CA" sz="2000" b="1" dirty="0" err="1"/>
              <a:t>expected_value</a:t>
            </a:r>
            <a:r>
              <a:rPr lang="en-CA" sz="2000" b="1" dirty="0"/>
              <a:t>, </a:t>
            </a:r>
            <a:r>
              <a:rPr lang="en-CA" sz="2000" b="1" dirty="0" err="1"/>
              <a:t>actual_value</a:t>
            </a:r>
            <a:r>
              <a:rPr lang="en-CA" sz="2000" b="1" dirty="0"/>
              <a:t>);</a:t>
            </a:r>
          </a:p>
          <a:p>
            <a:r>
              <a:rPr lang="en-CA" sz="2400" dirty="0"/>
              <a:t>For float and double values</a:t>
            </a:r>
          </a:p>
          <a:p>
            <a:pPr lvl="1"/>
            <a:r>
              <a:rPr lang="en-CA" sz="2000" b="1" dirty="0" err="1"/>
              <a:t>assertEquals</a:t>
            </a:r>
            <a:r>
              <a:rPr lang="en-CA" sz="2000" b="1" dirty="0"/>
              <a:t>(expected, actual, error);</a:t>
            </a:r>
          </a:p>
          <a:p>
            <a:r>
              <a:rPr lang="en-CA" sz="2400" dirty="0"/>
              <a:t>For objects references</a:t>
            </a:r>
          </a:p>
          <a:p>
            <a:pPr lvl="1"/>
            <a:r>
              <a:rPr lang="en-CA" sz="2000" b="1" dirty="0" err="1"/>
              <a:t>assertNull</a:t>
            </a:r>
            <a:r>
              <a:rPr lang="en-CA" sz="2000" b="1" dirty="0"/>
              <a:t>(reference)</a:t>
            </a:r>
          </a:p>
          <a:p>
            <a:pPr lvl="1"/>
            <a:r>
              <a:rPr lang="en-CA" sz="2000" b="1" dirty="0" err="1"/>
              <a:t>assertNotNull</a:t>
            </a:r>
            <a:r>
              <a:rPr lang="en-CA" sz="2000" b="1" dirty="0"/>
              <a:t>(reference)</a:t>
            </a:r>
          </a:p>
          <a:p>
            <a:r>
              <a:rPr lang="en-CA" sz="2400" dirty="0"/>
              <a:t>Immediate fail</a:t>
            </a:r>
          </a:p>
          <a:p>
            <a:pPr lvl="1"/>
            <a:r>
              <a:rPr lang="en-CA" sz="2000" b="1" dirty="0"/>
              <a:t>fail()</a:t>
            </a:r>
            <a:endParaRPr lang="en-CA" sz="20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58</a:t>
            </a:fld>
            <a:endParaRPr lang="en-US" altLang="ja-JP"/>
          </a:p>
        </p:txBody>
      </p:sp>
      <p:grpSp>
        <p:nvGrpSpPr>
          <p:cNvPr id="6" name="Group 5">
            <a:extLst>
              <a:ext uri="{FF2B5EF4-FFF2-40B4-BE49-F238E27FC236}">
                <a16:creationId xmlns:a16="http://schemas.microsoft.com/office/drawing/2014/main" id="{E8367769-CD19-4A08-B85F-85128B188637}"/>
              </a:ext>
            </a:extLst>
          </p:cNvPr>
          <p:cNvGrpSpPr/>
          <p:nvPr/>
        </p:nvGrpSpPr>
        <p:grpSpPr>
          <a:xfrm>
            <a:off x="4211960" y="4509120"/>
            <a:ext cx="4320480" cy="576064"/>
            <a:chOff x="4069748" y="1455440"/>
            <a:chExt cx="4320480" cy="576064"/>
          </a:xfrm>
        </p:grpSpPr>
        <p:sp>
          <p:nvSpPr>
            <p:cNvPr id="7" name="Rectangle 6">
              <a:extLst>
                <a:ext uri="{FF2B5EF4-FFF2-40B4-BE49-F238E27FC236}">
                  <a16:creationId xmlns:a16="http://schemas.microsoft.com/office/drawing/2014/main" id="{449B7B9E-75D7-48DC-888D-EA03CF77D343}"/>
                </a:ext>
              </a:extLst>
            </p:cNvPr>
            <p:cNvSpPr/>
            <p:nvPr/>
          </p:nvSpPr>
          <p:spPr bwMode="auto">
            <a:xfrm>
              <a:off x="5093691" y="1455440"/>
              <a:ext cx="3296537" cy="576064"/>
            </a:xfrm>
            <a:prstGeom prst="rect">
              <a:avLst/>
            </a:prstGeom>
            <a:ln>
              <a:solidFill>
                <a:srgbClr val="FF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rgbClr val="FF0000"/>
                  </a:solidFill>
                  <a:effectLst/>
                  <a:latin typeface="Tahoma" pitchFamily="34" charset="0"/>
                  <a:ea typeface="ＭＳ Ｐゴシック" charset="-128"/>
                </a:rPr>
                <a:t>Note: use </a:t>
              </a:r>
              <a:r>
                <a:rPr kumimoji="1" lang="en-US" sz="1400" b="1" i="0" u="none" strike="noStrike" cap="none" normalizeH="0" baseline="0" dirty="0" err="1">
                  <a:ln>
                    <a:noFill/>
                  </a:ln>
                  <a:solidFill>
                    <a:srgbClr val="FF0000"/>
                  </a:solidFill>
                  <a:effectLst/>
                  <a:latin typeface="Tahoma" pitchFamily="34" charset="0"/>
                  <a:ea typeface="ＭＳ Ｐゴシック" charset="-128"/>
                </a:rPr>
                <a:t>assertNull</a:t>
              </a:r>
              <a:r>
                <a:rPr kumimoji="1" lang="en-US" sz="1400" b="1" i="0" u="none" strike="noStrike" cap="none" normalizeH="0" baseline="0" dirty="0">
                  <a:ln>
                    <a:noFill/>
                  </a:ln>
                  <a:solidFill>
                    <a:srgbClr val="FF0000"/>
                  </a:solidFill>
                  <a:effectLst/>
                  <a:latin typeface="Tahoma" pitchFamily="34" charset="0"/>
                  <a:ea typeface="ＭＳ Ｐゴシック" charset="-128"/>
                </a:rPr>
                <a:t>() instead of</a:t>
              </a:r>
            </a:p>
            <a:p>
              <a:pPr marL="0" marR="0" indent="0" algn="l" defTabSz="914400" rtl="0" eaLnBrk="1" fontAlgn="base" latinLnBrk="0" hangingPunct="1">
                <a:lnSpc>
                  <a:spcPct val="100000"/>
                </a:lnSpc>
                <a:spcBef>
                  <a:spcPct val="0"/>
                </a:spcBef>
                <a:spcAft>
                  <a:spcPct val="0"/>
                </a:spcAft>
                <a:buClrTx/>
                <a:buSzTx/>
                <a:buFontTx/>
                <a:buNone/>
                <a:tabLst/>
              </a:pPr>
              <a:r>
                <a:rPr lang="en-US" sz="1400" dirty="0" err="1">
                  <a:solidFill>
                    <a:srgbClr val="FF0000"/>
                  </a:solidFill>
                  <a:latin typeface="Tahoma" pitchFamily="34" charset="0"/>
                  <a:ea typeface="ＭＳ Ｐゴシック" charset="-128"/>
                </a:rPr>
                <a:t>assertSame</a:t>
              </a:r>
              <a:r>
                <a:rPr lang="en-US" sz="1400" dirty="0">
                  <a:solidFill>
                    <a:srgbClr val="FF0000"/>
                  </a:solidFill>
                  <a:latin typeface="Tahoma" pitchFamily="34" charset="0"/>
                  <a:ea typeface="ＭＳ Ｐゴシック" charset="-128"/>
                </a:rPr>
                <a:t>()</a:t>
              </a:r>
              <a:r>
                <a:rPr kumimoji="1" lang="en-US" sz="1400" b="1" i="0" u="none" strike="noStrike" cap="none" normalizeH="0" baseline="0" dirty="0">
                  <a:ln>
                    <a:noFill/>
                  </a:ln>
                  <a:solidFill>
                    <a:srgbClr val="FF0000"/>
                  </a:solidFill>
                  <a:effectLst/>
                  <a:latin typeface="Tahoma" pitchFamily="34" charset="0"/>
                  <a:ea typeface="ＭＳ Ｐゴシック" charset="-128"/>
                </a:rPr>
                <a:t> for objects</a:t>
              </a:r>
            </a:p>
          </p:txBody>
        </p:sp>
        <p:cxnSp>
          <p:nvCxnSpPr>
            <p:cNvPr id="9" name="Straight Arrow Connector 8">
              <a:extLst>
                <a:ext uri="{FF2B5EF4-FFF2-40B4-BE49-F238E27FC236}">
                  <a16:creationId xmlns:a16="http://schemas.microsoft.com/office/drawing/2014/main" id="{D051D8CC-A3FD-46A9-936E-EF4397AAB389}"/>
                </a:ext>
              </a:extLst>
            </p:cNvPr>
            <p:cNvCxnSpPr>
              <a:cxnSpLocks/>
              <a:stCxn id="7" idx="1"/>
            </p:cNvCxnSpPr>
            <p:nvPr/>
          </p:nvCxnSpPr>
          <p:spPr bwMode="auto">
            <a:xfrm flipH="1" flipV="1">
              <a:off x="4069748" y="1599456"/>
              <a:ext cx="1023943" cy="144016"/>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grpSp>
    </p:spTree>
    <p:extLst>
      <p:ext uri="{BB962C8B-B14F-4D97-AF65-F5344CB8AC3E}">
        <p14:creationId xmlns:p14="http://schemas.microsoft.com/office/powerpoint/2010/main" val="243691316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Assertion  -  Exercise</a:t>
            </a:r>
            <a:endParaRPr lang="en-CA" dirty="0"/>
          </a:p>
        </p:txBody>
      </p:sp>
      <p:sp>
        <p:nvSpPr>
          <p:cNvPr id="3" name="Content Placeholder 2"/>
          <p:cNvSpPr>
            <a:spLocks noGrp="1"/>
          </p:cNvSpPr>
          <p:nvPr>
            <p:ph idx="1"/>
          </p:nvPr>
        </p:nvSpPr>
        <p:spPr/>
        <p:txBody>
          <a:bodyPr/>
          <a:lstStyle/>
          <a:p>
            <a:r>
              <a:rPr lang="en-CA" dirty="0"/>
              <a:t>What's the actual use of ‘</a:t>
            </a:r>
            <a:r>
              <a:rPr lang="en-CA" dirty="0">
                <a:latin typeface="Calibri" panose="020F0502020204030204" pitchFamily="34" charset="0"/>
                <a:cs typeface="Calibri" panose="020F0502020204030204" pitchFamily="34" charset="0"/>
              </a:rPr>
              <a:t>fail()</a:t>
            </a:r>
            <a:r>
              <a:rPr lang="en-CA" dirty="0"/>
              <a:t>’ assertion?</a:t>
            </a:r>
          </a:p>
          <a:p>
            <a:pPr lvl="1"/>
            <a:r>
              <a:rPr lang="en-CA" dirty="0">
                <a:solidFill>
                  <a:srgbClr val="FF0000"/>
                </a:solidFill>
              </a:rPr>
              <a:t>Mark a test that is incomplete, so it fails and warns you until you can finish it</a:t>
            </a:r>
          </a:p>
          <a:p>
            <a:pPr lvl="1"/>
            <a:r>
              <a:rPr lang="en-US" dirty="0">
                <a:solidFill>
                  <a:srgbClr val="FF0000"/>
                </a:solidFill>
              </a:rPr>
              <a:t>Or force to throw an exception</a:t>
            </a:r>
          </a:p>
          <a:p>
            <a:endParaRPr lang="en-US" dirty="0"/>
          </a:p>
          <a:p>
            <a:r>
              <a:rPr lang="en-US" dirty="0"/>
              <a:t>Why there is no ‘</a:t>
            </a:r>
            <a:r>
              <a:rPr lang="en-US" dirty="0">
                <a:latin typeface="Calibri" panose="020F0502020204030204" pitchFamily="34" charset="0"/>
                <a:cs typeface="Calibri" panose="020F0502020204030204" pitchFamily="34" charset="0"/>
              </a:rPr>
              <a:t>pass()</a:t>
            </a:r>
            <a:r>
              <a:rPr lang="en-US" dirty="0"/>
              <a:t>’ assertion?</a:t>
            </a:r>
          </a:p>
          <a:p>
            <a:pPr lvl="1"/>
            <a:r>
              <a:rPr lang="en-CA" dirty="0">
                <a:solidFill>
                  <a:srgbClr val="FF0000"/>
                </a:solidFill>
              </a:rPr>
              <a:t>As long as the test doesn't throw an exception, it passes, so success is the default value</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59</a:t>
            </a:fld>
            <a:endParaRPr lang="en-US" altLang="ja-JP"/>
          </a:p>
        </p:txBody>
      </p:sp>
    </p:spTree>
    <p:extLst>
      <p:ext uri="{BB962C8B-B14F-4D97-AF65-F5344CB8AC3E}">
        <p14:creationId xmlns:p14="http://schemas.microsoft.com/office/powerpoint/2010/main" val="214339559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B5BB-242A-40CC-9C9B-5B27E2AD4A00}"/>
              </a:ext>
            </a:extLst>
          </p:cNvPr>
          <p:cNvSpPr>
            <a:spLocks noGrp="1"/>
          </p:cNvSpPr>
          <p:nvPr>
            <p:ph type="title"/>
          </p:nvPr>
        </p:nvSpPr>
        <p:spPr/>
        <p:txBody>
          <a:bodyPr/>
          <a:lstStyle/>
          <a:p>
            <a:r>
              <a:rPr lang="en-US" dirty="0"/>
              <a:t>Criteria Based Testing</a:t>
            </a:r>
          </a:p>
        </p:txBody>
      </p:sp>
      <p:sp>
        <p:nvSpPr>
          <p:cNvPr id="3" name="Content Placeholder 2">
            <a:extLst>
              <a:ext uri="{FF2B5EF4-FFF2-40B4-BE49-F238E27FC236}">
                <a16:creationId xmlns:a16="http://schemas.microsoft.com/office/drawing/2014/main" id="{5CE4CD36-7D7F-4015-85F4-7576B5FC87A6}"/>
              </a:ext>
            </a:extLst>
          </p:cNvPr>
          <p:cNvSpPr>
            <a:spLocks noGrp="1"/>
          </p:cNvSpPr>
          <p:nvPr>
            <p:ph idx="1"/>
          </p:nvPr>
        </p:nvSpPr>
        <p:spPr/>
        <p:txBody>
          <a:bodyPr/>
          <a:lstStyle/>
          <a:p>
            <a:r>
              <a:rPr lang="en-US" dirty="0"/>
              <a:t>What is a criterion anyway?</a:t>
            </a:r>
          </a:p>
          <a:p>
            <a:r>
              <a:rPr lang="en-US" dirty="0"/>
              <a:t>A testing related concept you build your test cases around it systematically and efficiently  </a:t>
            </a:r>
          </a:p>
        </p:txBody>
      </p:sp>
      <p:sp>
        <p:nvSpPr>
          <p:cNvPr id="4" name="Footer Placeholder 3">
            <a:extLst>
              <a:ext uri="{FF2B5EF4-FFF2-40B4-BE49-F238E27FC236}">
                <a16:creationId xmlns:a16="http://schemas.microsoft.com/office/drawing/2014/main" id="{880972D1-E400-4563-95AB-9294BBC67311}"/>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1AE03B20-BE67-499F-95C2-E73585BBA0B7}"/>
              </a:ext>
            </a:extLst>
          </p:cNvPr>
          <p:cNvSpPr>
            <a:spLocks noGrp="1"/>
          </p:cNvSpPr>
          <p:nvPr>
            <p:ph type="sldNum" sz="quarter" idx="12"/>
          </p:nvPr>
        </p:nvSpPr>
        <p:spPr/>
        <p:txBody>
          <a:bodyPr/>
          <a:lstStyle/>
          <a:p>
            <a:fld id="{E0C33045-984B-4F44-A077-3B45BEEE9467}" type="slidenum">
              <a:rPr lang="ja-JP" altLang="en-US" smtClean="0"/>
              <a:pPr/>
              <a:t>6</a:t>
            </a:fld>
            <a:endParaRPr lang="en-US" altLang="ja-JP"/>
          </a:p>
        </p:txBody>
      </p:sp>
      <p:sp>
        <p:nvSpPr>
          <p:cNvPr id="12" name="Rectangle 11">
            <a:extLst>
              <a:ext uri="{FF2B5EF4-FFF2-40B4-BE49-F238E27FC236}">
                <a16:creationId xmlns:a16="http://schemas.microsoft.com/office/drawing/2014/main" id="{525A0109-B5CE-494D-A613-ABDA8206486B}"/>
              </a:ext>
            </a:extLst>
          </p:cNvPr>
          <p:cNvSpPr/>
          <p:nvPr/>
        </p:nvSpPr>
        <p:spPr>
          <a:xfrm>
            <a:off x="1485899" y="3645024"/>
            <a:ext cx="7038975" cy="1631216"/>
          </a:xfrm>
          <a:prstGeom prst="rect">
            <a:avLst/>
          </a:prstGeom>
        </p:spPr>
        <p:txBody>
          <a:bodyPr wrap="square">
            <a:spAutoFit/>
          </a:bodyPr>
          <a:lstStyle/>
          <a:p>
            <a:r>
              <a:rPr lang="en-US" sz="2000" dirty="0">
                <a:solidFill>
                  <a:srgbClr val="FF0000"/>
                </a:solidFill>
              </a:rPr>
              <a:t>Partitioning </a:t>
            </a:r>
          </a:p>
          <a:p>
            <a:r>
              <a:rPr lang="en-US" sz="2000" dirty="0">
                <a:solidFill>
                  <a:srgbClr val="FF0000"/>
                </a:solidFill>
              </a:rPr>
              <a:t>Coverage (i.e. statement, decision, condition, path)</a:t>
            </a:r>
          </a:p>
          <a:p>
            <a:r>
              <a:rPr lang="en-US" sz="2000" dirty="0">
                <a:solidFill>
                  <a:srgbClr val="FF0000"/>
                </a:solidFill>
              </a:rPr>
              <a:t>Mutation  </a:t>
            </a:r>
          </a:p>
          <a:p>
            <a:r>
              <a:rPr lang="en-US" sz="2000" dirty="0">
                <a:solidFill>
                  <a:srgbClr val="FF0000"/>
                </a:solidFill>
              </a:rPr>
              <a:t>Acceptance  </a:t>
            </a:r>
          </a:p>
          <a:p>
            <a:r>
              <a:rPr lang="en-US" sz="2000" dirty="0">
                <a:solidFill>
                  <a:srgbClr val="FF0000"/>
                </a:solidFill>
              </a:rPr>
              <a:t>etc.</a:t>
            </a:r>
          </a:p>
        </p:txBody>
      </p:sp>
    </p:spTree>
    <p:extLst>
      <p:ext uri="{BB962C8B-B14F-4D97-AF65-F5344CB8AC3E}">
        <p14:creationId xmlns:p14="http://schemas.microsoft.com/office/powerpoint/2010/main" val="303336631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 Method Messages</a:t>
            </a:r>
            <a:endParaRPr lang="en-CA" dirty="0"/>
          </a:p>
        </p:txBody>
      </p:sp>
      <p:sp>
        <p:nvSpPr>
          <p:cNvPr id="3" name="Content Placeholder 2"/>
          <p:cNvSpPr>
            <a:spLocks noGrp="1"/>
          </p:cNvSpPr>
          <p:nvPr>
            <p:ph idx="1"/>
          </p:nvPr>
        </p:nvSpPr>
        <p:spPr/>
        <p:txBody>
          <a:bodyPr/>
          <a:lstStyle/>
          <a:p>
            <a:r>
              <a:rPr lang="en-CA" dirty="0"/>
              <a:t>Messages </a:t>
            </a:r>
            <a:r>
              <a:rPr lang="en-CA" b="1" dirty="0"/>
              <a:t>helps documents </a:t>
            </a:r>
            <a:r>
              <a:rPr lang="en-CA" dirty="0"/>
              <a:t>the tests</a:t>
            </a:r>
          </a:p>
          <a:p>
            <a:pPr lvl="1"/>
            <a:r>
              <a:rPr lang="en-CA" dirty="0"/>
              <a:t>Messages provide </a:t>
            </a:r>
            <a:r>
              <a:rPr lang="en-CA" b="1" dirty="0"/>
              <a:t>additional information when reading failure logs</a:t>
            </a:r>
          </a:p>
          <a:p>
            <a:r>
              <a:rPr lang="en-CA" dirty="0"/>
              <a:t>Each assert method has an equivalent version that </a:t>
            </a:r>
            <a:r>
              <a:rPr lang="en-CA" b="1" dirty="0"/>
              <a:t>does not take a message </a:t>
            </a:r>
            <a:r>
              <a:rPr lang="en-CA" dirty="0"/>
              <a:t>– however, this usage is usually not recommended</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60</a:t>
            </a:fld>
            <a:endParaRPr lang="en-US" altLang="ja-JP"/>
          </a:p>
        </p:txBody>
      </p:sp>
    </p:spTree>
    <p:extLst>
      <p:ext uri="{BB962C8B-B14F-4D97-AF65-F5344CB8AC3E}">
        <p14:creationId xmlns:p14="http://schemas.microsoft.com/office/powerpoint/2010/main" val="1140803723"/>
      </p:ext>
    </p:extLst>
  </p:cSld>
  <p:clrMapOvr>
    <a:masterClrMapping/>
  </p:clrMapOvr>
  <p:transition>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Assert per Test Case</a:t>
            </a:r>
          </a:p>
        </p:txBody>
      </p:sp>
      <p:sp>
        <p:nvSpPr>
          <p:cNvPr id="3" name="Content Placeholder 2"/>
          <p:cNvSpPr>
            <a:spLocks noGrp="1"/>
          </p:cNvSpPr>
          <p:nvPr>
            <p:ph idx="1"/>
          </p:nvPr>
        </p:nvSpPr>
        <p:spPr/>
        <p:txBody>
          <a:bodyPr/>
          <a:lstStyle/>
          <a:p>
            <a:r>
              <a:rPr lang="en-CA" dirty="0"/>
              <a:t>Tests cases should normally not contain a large number of </a:t>
            </a:r>
            <a:r>
              <a:rPr lang="en-CA" b="1" i="1" dirty="0"/>
              <a:t>assert </a:t>
            </a:r>
            <a:r>
              <a:rPr lang="en-CA" dirty="0"/>
              <a:t>statements</a:t>
            </a:r>
          </a:p>
          <a:p>
            <a:pPr lvl="1"/>
            <a:r>
              <a:rPr lang="en-CA" dirty="0"/>
              <a:t>JUnit </a:t>
            </a:r>
            <a:r>
              <a:rPr lang="en-CA" b="1" dirty="0"/>
              <a:t>stops processing </a:t>
            </a:r>
            <a:r>
              <a:rPr lang="en-CA" dirty="0"/>
              <a:t>a test method as soon as </a:t>
            </a:r>
            <a:r>
              <a:rPr lang="en-CA" b="1" dirty="0"/>
              <a:t>one test fails</a:t>
            </a:r>
          </a:p>
          <a:p>
            <a:r>
              <a:rPr lang="en-CA" dirty="0"/>
              <a:t>Including only one assert per test method leads to </a:t>
            </a:r>
            <a:r>
              <a:rPr lang="en-CA" b="1" dirty="0"/>
              <a:t>setting up </a:t>
            </a:r>
            <a:r>
              <a:rPr lang="en-CA" dirty="0"/>
              <a:t>the same test infrastructure </a:t>
            </a:r>
            <a:r>
              <a:rPr lang="en-CA" b="1" dirty="0"/>
              <a:t>repeatedly</a:t>
            </a:r>
          </a:p>
          <a:p>
            <a:pPr lvl="1"/>
            <a:r>
              <a:rPr lang="en-CA" dirty="0"/>
              <a:t>Can define a </a:t>
            </a:r>
            <a:r>
              <a:rPr lang="en-CA" b="1" dirty="0"/>
              <a:t>common test infrastructure </a:t>
            </a:r>
            <a:r>
              <a:rPr lang="en-CA" dirty="0"/>
              <a:t>in </a:t>
            </a:r>
            <a:r>
              <a:rPr lang="en-CA" b="1" dirty="0"/>
              <a:t>setup </a:t>
            </a:r>
            <a:r>
              <a:rPr lang="en-CA" dirty="0"/>
              <a:t>and </a:t>
            </a:r>
            <a:r>
              <a:rPr lang="en-CA" b="1" dirty="0"/>
              <a:t>teardown </a:t>
            </a:r>
            <a:r>
              <a:rPr lang="en-CA" dirty="0"/>
              <a:t>methods in the test class</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61</a:t>
            </a:fld>
            <a:endParaRPr lang="en-US" altLang="ja-JP"/>
          </a:p>
        </p:txBody>
      </p:sp>
    </p:spTree>
    <p:extLst>
      <p:ext uri="{BB962C8B-B14F-4D97-AF65-F5344CB8AC3E}">
        <p14:creationId xmlns:p14="http://schemas.microsoft.com/office/powerpoint/2010/main" val="2071804807"/>
      </p:ext>
    </p:extLst>
  </p:cSld>
  <p:clrMapOvr>
    <a:masterClrMapping/>
  </p:clrMapOvr>
  <p:transition>
    <p:dissolv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 Code: Execution Order</a:t>
            </a:r>
          </a:p>
        </p:txBody>
      </p:sp>
      <p:sp>
        <p:nvSpPr>
          <p:cNvPr id="3" name="Content Placeholder 2"/>
          <p:cNvSpPr>
            <a:spLocks noGrp="1"/>
          </p:cNvSpPr>
          <p:nvPr>
            <p:ph idx="1"/>
          </p:nvPr>
        </p:nvSpPr>
        <p:spPr/>
        <p:txBody>
          <a:bodyPr/>
          <a:lstStyle/>
          <a:p>
            <a:r>
              <a:rPr lang="en-CA" dirty="0"/>
              <a:t>Junit does not follow the given order of test methods in the test class, for execution</a:t>
            </a:r>
          </a:p>
          <a:p>
            <a:r>
              <a:rPr lang="en-CA" dirty="0"/>
              <a:t>Tests should be self-contained and not care about each other</a:t>
            </a:r>
          </a:p>
          <a:p>
            <a:r>
              <a:rPr lang="en-CA" dirty="0"/>
              <a:t>Things to avoid in tests</a:t>
            </a:r>
          </a:p>
          <a:p>
            <a:pPr lvl="1"/>
            <a:r>
              <a:rPr lang="en-CA" dirty="0"/>
              <a:t>Constrained test order:</a:t>
            </a:r>
          </a:p>
          <a:p>
            <a:pPr lvl="2"/>
            <a:r>
              <a:rPr lang="en-CA" dirty="0"/>
              <a:t>Test A must run before Test B</a:t>
            </a:r>
          </a:p>
          <a:p>
            <a:pPr lvl="2"/>
            <a:r>
              <a:rPr lang="en-CA" dirty="0"/>
              <a:t>Tests call each other: Test A calls Test B's method (calling a shared helper is OK, though)</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62</a:t>
            </a:fld>
            <a:endParaRPr lang="en-US" altLang="ja-JP"/>
          </a:p>
        </p:txBody>
      </p:sp>
    </p:spTree>
    <p:extLst>
      <p:ext uri="{BB962C8B-B14F-4D97-AF65-F5344CB8AC3E}">
        <p14:creationId xmlns:p14="http://schemas.microsoft.com/office/powerpoint/2010/main" val="2866694997"/>
      </p:ext>
    </p:extLst>
  </p:cSld>
  <p:clrMapOvr>
    <a:masterClrMapping/>
  </p:clrMapOvr>
  <p:transition>
    <p:dissolv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Test Code: Execution Order</a:t>
            </a:r>
          </a:p>
        </p:txBody>
      </p:sp>
      <p:sp>
        <p:nvSpPr>
          <p:cNvPr id="3" name="Content Placeholder 2"/>
          <p:cNvSpPr>
            <a:spLocks noGrp="1"/>
          </p:cNvSpPr>
          <p:nvPr>
            <p:ph idx="1"/>
          </p:nvPr>
        </p:nvSpPr>
        <p:spPr>
          <a:xfrm>
            <a:off x="5220073" y="1560513"/>
            <a:ext cx="3681040" cy="4532312"/>
          </a:xfrm>
        </p:spPr>
        <p:txBody>
          <a:bodyPr/>
          <a:lstStyle/>
          <a:p>
            <a:r>
              <a:rPr lang="en-CA" dirty="0"/>
              <a:t>Test execution order</a:t>
            </a:r>
          </a:p>
          <a:p>
            <a:endParaRPr lang="en-US" dirty="0"/>
          </a:p>
          <a:p>
            <a:r>
              <a:rPr lang="en-CA" dirty="0"/>
              <a:t>Don’t assume any fixed order</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63</a:t>
            </a:fld>
            <a:endParaRPr lang="en-US" altLang="ja-JP"/>
          </a:p>
        </p:txBody>
      </p:sp>
      <p:pic>
        <p:nvPicPr>
          <p:cNvPr id="6" name="Picture 5"/>
          <p:cNvPicPr>
            <a:picLocks noChangeAspect="1"/>
          </p:cNvPicPr>
          <p:nvPr/>
        </p:nvPicPr>
        <p:blipFill>
          <a:blip r:embed="rId2"/>
          <a:stretch>
            <a:fillRect/>
          </a:stretch>
        </p:blipFill>
        <p:spPr>
          <a:xfrm>
            <a:off x="1115616" y="1648888"/>
            <a:ext cx="4014722" cy="4427686"/>
          </a:xfrm>
          <a:prstGeom prst="rect">
            <a:avLst/>
          </a:prstGeom>
        </p:spPr>
      </p:pic>
    </p:spTree>
    <p:extLst>
      <p:ext uri="{BB962C8B-B14F-4D97-AF65-F5344CB8AC3E}">
        <p14:creationId xmlns:p14="http://schemas.microsoft.com/office/powerpoint/2010/main" val="418967423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JUnit Exercise: Black Box</a:t>
            </a:r>
          </a:p>
        </p:txBody>
      </p:sp>
      <p:sp>
        <p:nvSpPr>
          <p:cNvPr id="527363" name="Rectangle 3"/>
          <p:cNvSpPr>
            <a:spLocks noGrp="1" noChangeArrowheads="1"/>
          </p:cNvSpPr>
          <p:nvPr>
            <p:ph idx="1"/>
          </p:nvPr>
        </p:nvSpPr>
        <p:spPr>
          <a:xfrm>
            <a:off x="827584" y="1628800"/>
            <a:ext cx="8116391" cy="4536504"/>
          </a:xfrm>
        </p:spPr>
        <p:txBody>
          <a:bodyPr>
            <a:normAutofit fontScale="92500" lnSpcReduction="10000"/>
          </a:bodyPr>
          <a:lstStyle/>
          <a:p>
            <a:pPr marL="365760" indent="-283464" eaLnBrk="1" fontAlgn="auto" hangingPunct="1">
              <a:lnSpc>
                <a:spcPct val="90000"/>
              </a:lnSpc>
              <a:spcAft>
                <a:spcPts val="0"/>
              </a:spcAft>
              <a:buFontTx/>
              <a:buNone/>
              <a:defRPr/>
            </a:pPr>
            <a:r>
              <a:rPr lang="en-US" dirty="0">
                <a:solidFill>
                  <a:srgbClr val="262626"/>
                </a:solidFill>
              </a:rPr>
              <a:t>Given a </a:t>
            </a:r>
            <a:r>
              <a:rPr lang="en-US" b="1" dirty="0">
                <a:solidFill>
                  <a:srgbClr val="262626"/>
                </a:solidFill>
                <a:latin typeface="Courier New" pitchFamily="49" charset="0"/>
              </a:rPr>
              <a:t>Date</a:t>
            </a:r>
            <a:r>
              <a:rPr lang="en-US" dirty="0">
                <a:solidFill>
                  <a:srgbClr val="262626"/>
                </a:solidFill>
              </a:rPr>
              <a:t> class with the following methods:</a:t>
            </a:r>
          </a:p>
          <a:p>
            <a:pPr marL="640080" lvl="1" indent="-237744" eaLnBrk="1" fontAlgn="auto" hangingPunct="1">
              <a:lnSpc>
                <a:spcPct val="90000"/>
              </a:lnSpc>
              <a:spcAft>
                <a:spcPts val="0"/>
              </a:spcAft>
              <a:buFont typeface="Wingdings" pitchFamily="2" charset="2"/>
              <a:buNone/>
              <a:defRPr/>
            </a:pPr>
            <a:endParaRPr lang="en-US" sz="900" dirty="0">
              <a:solidFill>
                <a:srgbClr val="404040"/>
              </a:solidFill>
              <a:latin typeface="Courier New" pitchFamily="49" charset="0"/>
            </a:endParaRP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Date(</a:t>
            </a:r>
            <a:r>
              <a:rPr lang="en-US" sz="2000" dirty="0" err="1">
                <a:solidFill>
                  <a:srgbClr val="404040"/>
                </a:solidFill>
                <a:latin typeface="Courier New" pitchFamily="49" charset="0"/>
              </a:rPr>
              <a:t>int</a:t>
            </a:r>
            <a:r>
              <a:rPr lang="en-US" sz="2000" dirty="0">
                <a:solidFill>
                  <a:srgbClr val="404040"/>
                </a:solidFill>
                <a:latin typeface="Courier New" pitchFamily="49" charset="0"/>
              </a:rPr>
              <a:t> year, </a:t>
            </a:r>
            <a:r>
              <a:rPr lang="en-US" sz="2000" dirty="0" err="1">
                <a:solidFill>
                  <a:srgbClr val="404040"/>
                </a:solidFill>
                <a:latin typeface="Courier New" pitchFamily="49" charset="0"/>
              </a:rPr>
              <a:t>int</a:t>
            </a:r>
            <a:r>
              <a:rPr lang="en-US" sz="2000" dirty="0">
                <a:solidFill>
                  <a:srgbClr val="404040"/>
                </a:solidFill>
                <a:latin typeface="Courier New" pitchFamily="49" charset="0"/>
              </a:rPr>
              <a:t> month, </a:t>
            </a:r>
            <a:r>
              <a:rPr lang="en-US" sz="2000" dirty="0" err="1">
                <a:solidFill>
                  <a:srgbClr val="404040"/>
                </a:solidFill>
                <a:latin typeface="Courier New" pitchFamily="49" charset="0"/>
              </a:rPr>
              <a:t>int</a:t>
            </a:r>
            <a:r>
              <a:rPr lang="en-US" sz="2000" dirty="0">
                <a:solidFill>
                  <a:srgbClr val="404040"/>
                </a:solidFill>
                <a:latin typeface="Courier New" pitchFamily="49" charset="0"/>
              </a:rPr>
              <a:t> day)</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Date()			   </a:t>
            </a:r>
            <a:r>
              <a:rPr lang="en-US" sz="2000" dirty="0">
                <a:solidFill>
                  <a:srgbClr val="FF0000"/>
                </a:solidFill>
                <a:latin typeface="Courier New" pitchFamily="49" charset="0"/>
              </a:rPr>
              <a:t>//today</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a:t>
            </a:r>
            <a:r>
              <a:rPr lang="en-US" sz="2000" dirty="0" err="1">
                <a:solidFill>
                  <a:srgbClr val="404040"/>
                </a:solidFill>
                <a:latin typeface="Courier New" pitchFamily="49" charset="0"/>
              </a:rPr>
              <a:t>int</a:t>
            </a:r>
            <a:r>
              <a:rPr lang="en-US" sz="2000" dirty="0">
                <a:solidFill>
                  <a:srgbClr val="404040"/>
                </a:solidFill>
                <a:latin typeface="Courier New" pitchFamily="49" charset="0"/>
              </a:rPr>
              <a:t> </a:t>
            </a:r>
            <a:r>
              <a:rPr lang="en-US" sz="2000" dirty="0" err="1">
                <a:solidFill>
                  <a:srgbClr val="404040"/>
                </a:solidFill>
                <a:latin typeface="Courier New" pitchFamily="49" charset="0"/>
              </a:rPr>
              <a:t>getDay</a:t>
            </a:r>
            <a:r>
              <a:rPr lang="en-US" sz="2000" dirty="0">
                <a:solidFill>
                  <a:srgbClr val="404040"/>
                </a:solidFill>
                <a:latin typeface="Courier New" pitchFamily="49" charset="0"/>
              </a:rPr>
              <a:t>(), </a:t>
            </a:r>
            <a:r>
              <a:rPr lang="en-US" sz="2000" dirty="0" err="1">
                <a:solidFill>
                  <a:srgbClr val="404040"/>
                </a:solidFill>
                <a:latin typeface="Courier New" pitchFamily="49" charset="0"/>
              </a:rPr>
              <a:t>getMonth</a:t>
            </a:r>
            <a:r>
              <a:rPr lang="en-US" sz="2000" dirty="0">
                <a:solidFill>
                  <a:srgbClr val="404040"/>
                </a:solidFill>
                <a:latin typeface="Courier New" pitchFamily="49" charset="0"/>
              </a:rPr>
              <a:t>(), </a:t>
            </a:r>
            <a:r>
              <a:rPr lang="en-US" sz="2000" dirty="0" err="1">
                <a:solidFill>
                  <a:srgbClr val="404040"/>
                </a:solidFill>
                <a:latin typeface="Courier New" pitchFamily="49" charset="0"/>
              </a:rPr>
              <a:t>getYear</a:t>
            </a:r>
            <a:r>
              <a:rPr lang="en-US" sz="2000" dirty="0">
                <a:solidFill>
                  <a:srgbClr val="404040"/>
                </a:solidFill>
                <a:latin typeface="Courier New" pitchFamily="49" charset="0"/>
              </a:rPr>
              <a:t>()</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void </a:t>
            </a:r>
            <a:r>
              <a:rPr lang="en-US" sz="2000" dirty="0" err="1">
                <a:solidFill>
                  <a:srgbClr val="404040"/>
                </a:solidFill>
                <a:latin typeface="Courier New" pitchFamily="49" charset="0"/>
              </a:rPr>
              <a:t>addDays</a:t>
            </a:r>
            <a:r>
              <a:rPr lang="en-US" sz="2000" dirty="0">
                <a:solidFill>
                  <a:srgbClr val="404040"/>
                </a:solidFill>
                <a:latin typeface="Courier New" pitchFamily="49" charset="0"/>
              </a:rPr>
              <a:t>(</a:t>
            </a:r>
            <a:r>
              <a:rPr lang="en-US" sz="2000" dirty="0" err="1">
                <a:solidFill>
                  <a:srgbClr val="404040"/>
                </a:solidFill>
                <a:latin typeface="Courier New" pitchFamily="49" charset="0"/>
              </a:rPr>
              <a:t>int</a:t>
            </a:r>
            <a:r>
              <a:rPr lang="en-US" sz="2000" dirty="0">
                <a:solidFill>
                  <a:srgbClr val="404040"/>
                </a:solidFill>
                <a:latin typeface="Courier New" pitchFamily="49" charset="0"/>
              </a:rPr>
              <a:t> days) </a:t>
            </a:r>
            <a:r>
              <a:rPr lang="en-US" sz="2000" dirty="0">
                <a:solidFill>
                  <a:srgbClr val="FF0000"/>
                </a:solidFill>
                <a:latin typeface="Courier New" pitchFamily="49" charset="0"/>
              </a:rPr>
              <a:t>//advance by days</a:t>
            </a:r>
            <a:endParaRPr lang="en-US" sz="2000" dirty="0">
              <a:solidFill>
                <a:srgbClr val="404040"/>
              </a:solidFill>
              <a:latin typeface="Courier New" pitchFamily="49" charset="0"/>
            </a:endParaRP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a:t>
            </a:r>
            <a:r>
              <a:rPr lang="en-US" sz="2000" dirty="0" err="1">
                <a:solidFill>
                  <a:srgbClr val="404040"/>
                </a:solidFill>
                <a:latin typeface="Courier New" pitchFamily="49" charset="0"/>
              </a:rPr>
              <a:t>int</a:t>
            </a:r>
            <a:r>
              <a:rPr lang="en-US" sz="2000" dirty="0">
                <a:solidFill>
                  <a:srgbClr val="404040"/>
                </a:solidFill>
                <a:latin typeface="Courier New" pitchFamily="49" charset="0"/>
              </a:rPr>
              <a:t> </a:t>
            </a:r>
            <a:r>
              <a:rPr lang="en-US" sz="2000" dirty="0" err="1">
                <a:solidFill>
                  <a:srgbClr val="404040"/>
                </a:solidFill>
                <a:latin typeface="Courier New" pitchFamily="49" charset="0"/>
              </a:rPr>
              <a:t>daysInMonth</a:t>
            </a:r>
            <a:r>
              <a:rPr lang="en-US" sz="2000" dirty="0">
                <a:solidFill>
                  <a:srgbClr val="404040"/>
                </a:solidFill>
                <a:latin typeface="Courier New" pitchFamily="49" charset="0"/>
              </a:rPr>
              <a:t>()</a:t>
            </a:r>
            <a:r>
              <a:rPr lang="en-US" sz="2000" dirty="0">
                <a:solidFill>
                  <a:srgbClr val="FF0000"/>
                </a:solidFill>
                <a:latin typeface="Courier New" pitchFamily="49" charset="0"/>
              </a:rPr>
              <a:t> </a:t>
            </a:r>
            <a:endParaRPr lang="en-US" sz="2000" dirty="0">
              <a:solidFill>
                <a:srgbClr val="404040"/>
              </a:solidFill>
              <a:latin typeface="Courier New" pitchFamily="49" charset="0"/>
            </a:endParaRP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String </a:t>
            </a:r>
            <a:r>
              <a:rPr lang="en-US" sz="2000" dirty="0" err="1">
                <a:solidFill>
                  <a:srgbClr val="404040"/>
                </a:solidFill>
                <a:latin typeface="Courier New" pitchFamily="49" charset="0"/>
              </a:rPr>
              <a:t>dayOfWeek</a:t>
            </a:r>
            <a:r>
              <a:rPr lang="en-US" sz="2000" dirty="0">
                <a:solidFill>
                  <a:srgbClr val="404040"/>
                </a:solidFill>
                <a:latin typeface="Courier New" pitchFamily="49" charset="0"/>
              </a:rPr>
              <a:t>()	   </a:t>
            </a:r>
            <a:r>
              <a:rPr lang="en-US" sz="2000" dirty="0">
                <a:solidFill>
                  <a:srgbClr val="FF0000"/>
                </a:solidFill>
                <a:latin typeface="Courier New" pitchFamily="49" charset="0"/>
              </a:rPr>
              <a:t>//e.g. Sunday</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a:t>
            </a:r>
            <a:r>
              <a:rPr lang="en-US" sz="2000" dirty="0" err="1">
                <a:solidFill>
                  <a:srgbClr val="404040"/>
                </a:solidFill>
                <a:latin typeface="Courier New" pitchFamily="49" charset="0"/>
              </a:rPr>
              <a:t>boolean</a:t>
            </a:r>
            <a:r>
              <a:rPr lang="en-US" sz="2000" dirty="0">
                <a:solidFill>
                  <a:srgbClr val="404040"/>
                </a:solidFill>
                <a:latin typeface="Courier New" pitchFamily="49" charset="0"/>
              </a:rPr>
              <a:t> equals(Object o)</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a:t>
            </a:r>
            <a:r>
              <a:rPr lang="en-US" sz="2000" dirty="0" err="1">
                <a:solidFill>
                  <a:srgbClr val="404040"/>
                </a:solidFill>
                <a:latin typeface="Courier New" pitchFamily="49" charset="0"/>
              </a:rPr>
              <a:t>boolean</a:t>
            </a:r>
            <a:r>
              <a:rPr lang="en-US" sz="2000" dirty="0">
                <a:solidFill>
                  <a:srgbClr val="404040"/>
                </a:solidFill>
                <a:latin typeface="Courier New" pitchFamily="49" charset="0"/>
              </a:rPr>
              <a:t> </a:t>
            </a:r>
            <a:r>
              <a:rPr lang="en-US" sz="2000" dirty="0" err="1">
                <a:solidFill>
                  <a:srgbClr val="404040"/>
                </a:solidFill>
                <a:latin typeface="Courier New" pitchFamily="49" charset="0"/>
              </a:rPr>
              <a:t>isLeapYear</a:t>
            </a:r>
            <a:r>
              <a:rPr lang="en-US" sz="2000" dirty="0">
                <a:solidFill>
                  <a:srgbClr val="404040"/>
                </a:solidFill>
                <a:latin typeface="Courier New" pitchFamily="49" charset="0"/>
              </a:rPr>
              <a:t>()</a:t>
            </a: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void </a:t>
            </a:r>
            <a:r>
              <a:rPr lang="en-US" sz="2000" dirty="0" err="1">
                <a:solidFill>
                  <a:srgbClr val="404040"/>
                </a:solidFill>
                <a:latin typeface="Courier New" pitchFamily="49" charset="0"/>
              </a:rPr>
              <a:t>nextDay</a:t>
            </a:r>
            <a:r>
              <a:rPr lang="en-US" sz="2000" dirty="0">
                <a:solidFill>
                  <a:srgbClr val="404040"/>
                </a:solidFill>
                <a:latin typeface="Courier New" pitchFamily="49" charset="0"/>
              </a:rPr>
              <a:t>()	</a:t>
            </a:r>
            <a:r>
              <a:rPr lang="en-US" sz="2000" dirty="0">
                <a:solidFill>
                  <a:srgbClr val="FF0000"/>
                </a:solidFill>
                <a:latin typeface="Courier New" pitchFamily="49" charset="0"/>
              </a:rPr>
              <a:t>   //advance by 1 day</a:t>
            </a:r>
            <a:endParaRPr lang="en-US" sz="2000" dirty="0">
              <a:solidFill>
                <a:srgbClr val="008080"/>
              </a:solidFill>
              <a:latin typeface="Courier New" pitchFamily="49" charset="0"/>
            </a:endParaRPr>
          </a:p>
          <a:p>
            <a:pPr marL="640080" lvl="1" indent="-237744" eaLnBrk="1" fontAlgn="auto" hangingPunct="1">
              <a:lnSpc>
                <a:spcPct val="80000"/>
              </a:lnSpc>
              <a:spcAft>
                <a:spcPts val="0"/>
              </a:spcAft>
              <a:buFont typeface="Verdana"/>
              <a:buChar char="◦"/>
              <a:defRPr/>
            </a:pPr>
            <a:r>
              <a:rPr lang="en-US" sz="2000" dirty="0">
                <a:solidFill>
                  <a:srgbClr val="404040"/>
                </a:solidFill>
                <a:latin typeface="Courier New" pitchFamily="49" charset="0"/>
              </a:rPr>
              <a:t>public String </a:t>
            </a:r>
            <a:r>
              <a:rPr lang="en-US" sz="2000" dirty="0" err="1">
                <a:solidFill>
                  <a:srgbClr val="404040"/>
                </a:solidFill>
                <a:latin typeface="Courier New" pitchFamily="49" charset="0"/>
              </a:rPr>
              <a:t>toString</a:t>
            </a:r>
            <a:r>
              <a:rPr lang="en-US" sz="2000" dirty="0">
                <a:solidFill>
                  <a:srgbClr val="404040"/>
                </a:solidFill>
                <a:latin typeface="Courier New" pitchFamily="49" charset="0"/>
              </a:rPr>
              <a:t>()</a:t>
            </a:r>
          </a:p>
          <a:p>
            <a:pPr marL="365760" indent="-283464" eaLnBrk="1" fontAlgn="auto" hangingPunct="1">
              <a:lnSpc>
                <a:spcPct val="90000"/>
              </a:lnSpc>
              <a:spcAft>
                <a:spcPts val="0"/>
              </a:spcAft>
              <a:buFont typeface="Wingdings 2"/>
              <a:buChar char=""/>
              <a:defRPr/>
            </a:pPr>
            <a:r>
              <a:rPr lang="en-US" dirty="0">
                <a:solidFill>
                  <a:srgbClr val="262626"/>
                </a:solidFill>
              </a:rPr>
              <a:t>Come up with unit tests to check the following:</a:t>
            </a:r>
          </a:p>
          <a:p>
            <a:pPr marL="640080" lvl="1" indent="-237744" eaLnBrk="1" fontAlgn="auto" hangingPunct="1">
              <a:lnSpc>
                <a:spcPct val="90000"/>
              </a:lnSpc>
              <a:spcAft>
                <a:spcPts val="0"/>
              </a:spcAft>
              <a:buFont typeface="Verdana"/>
              <a:buChar char="◦"/>
              <a:defRPr/>
            </a:pPr>
            <a:r>
              <a:rPr lang="en-US" dirty="0">
                <a:solidFill>
                  <a:srgbClr val="404040"/>
                </a:solidFill>
              </a:rPr>
              <a:t>That no </a:t>
            </a:r>
            <a:r>
              <a:rPr lang="en-US" b="1" dirty="0">
                <a:solidFill>
                  <a:srgbClr val="404040"/>
                </a:solidFill>
                <a:latin typeface="Courier New" pitchFamily="49" charset="0"/>
              </a:rPr>
              <a:t>Date</a:t>
            </a:r>
            <a:r>
              <a:rPr lang="en-US" dirty="0">
                <a:solidFill>
                  <a:srgbClr val="404040"/>
                </a:solidFill>
              </a:rPr>
              <a:t> object can ever get into an invalid state</a:t>
            </a:r>
          </a:p>
          <a:p>
            <a:pPr marL="640080" lvl="1" indent="-237744" eaLnBrk="1" fontAlgn="auto" hangingPunct="1">
              <a:lnSpc>
                <a:spcPct val="90000"/>
              </a:lnSpc>
              <a:spcAft>
                <a:spcPts val="0"/>
              </a:spcAft>
              <a:buFont typeface="Verdana"/>
              <a:buChar char="◦"/>
              <a:defRPr/>
            </a:pPr>
            <a:r>
              <a:rPr lang="en-US" dirty="0">
                <a:solidFill>
                  <a:srgbClr val="404040"/>
                </a:solidFill>
              </a:rPr>
              <a:t>That the </a:t>
            </a:r>
            <a:r>
              <a:rPr lang="en-US" b="1" dirty="0" err="1">
                <a:solidFill>
                  <a:srgbClr val="404040"/>
                </a:solidFill>
                <a:latin typeface="Courier New" pitchFamily="49" charset="0"/>
              </a:rPr>
              <a:t>addDays</a:t>
            </a:r>
            <a:r>
              <a:rPr lang="en-US" dirty="0">
                <a:solidFill>
                  <a:srgbClr val="404040"/>
                </a:solidFill>
              </a:rPr>
              <a:t> method works properly</a:t>
            </a:r>
          </a:p>
        </p:txBody>
      </p:sp>
      <p:sp>
        <p:nvSpPr>
          <p:cNvPr id="2" name="TextBox 1"/>
          <p:cNvSpPr txBox="1"/>
          <p:nvPr/>
        </p:nvSpPr>
        <p:spPr>
          <a:xfrm>
            <a:off x="7308304" y="5682734"/>
            <a:ext cx="1499128" cy="338554"/>
          </a:xfrm>
          <a:prstGeom prst="rect">
            <a:avLst/>
          </a:prstGeom>
          <a:noFill/>
        </p:spPr>
        <p:txBody>
          <a:bodyPr wrap="none" rtlCol="0">
            <a:spAutoFit/>
          </a:bodyPr>
          <a:lstStyle/>
          <a:p>
            <a:r>
              <a:rPr lang="en-US" sz="1600" dirty="0">
                <a:solidFill>
                  <a:srgbClr val="FF0000"/>
                </a:solidFill>
                <a:sym typeface="Wingdings" panose="05000000000000000000" pitchFamily="2" charset="2"/>
              </a:rPr>
              <a:t> </a:t>
            </a:r>
            <a:r>
              <a:rPr lang="en-US" sz="1600" dirty="0">
                <a:solidFill>
                  <a:srgbClr val="FF0000"/>
                </a:solidFill>
              </a:rPr>
              <a:t>Our focus </a:t>
            </a:r>
            <a:endParaRPr lang="en-CA" sz="1600" dirty="0">
              <a:solidFill>
                <a:srgbClr val="FF0000"/>
              </a:solidFill>
            </a:endParaRPr>
          </a:p>
        </p:txBody>
      </p:sp>
      <p:sp>
        <p:nvSpPr>
          <p:cNvPr id="5" name="Slide Number Placeholder 4">
            <a:extLst>
              <a:ext uri="{FF2B5EF4-FFF2-40B4-BE49-F238E27FC236}">
                <a16:creationId xmlns:a16="http://schemas.microsoft.com/office/drawing/2014/main" id="{4B7A3A2F-BCDA-46B2-B7B3-0568C90EDFCE}"/>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64</a:t>
            </a:fld>
            <a:endParaRPr lang="en-US" altLang="ja-JP"/>
          </a:p>
        </p:txBody>
      </p:sp>
      <p:sp>
        <p:nvSpPr>
          <p:cNvPr id="3" name="Arrow: Right 2">
            <a:extLst>
              <a:ext uri="{FF2B5EF4-FFF2-40B4-BE49-F238E27FC236}">
                <a16:creationId xmlns:a16="http://schemas.microsoft.com/office/drawing/2014/main" id="{455C4F17-5AB1-4CFE-8137-EAB9FBC69049}"/>
              </a:ext>
            </a:extLst>
          </p:cNvPr>
          <p:cNvSpPr/>
          <p:nvPr/>
        </p:nvSpPr>
        <p:spPr bwMode="auto">
          <a:xfrm>
            <a:off x="920800" y="2996952"/>
            <a:ext cx="360040" cy="216024"/>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Tree>
    <p:extLst>
      <p:ext uri="{BB962C8B-B14F-4D97-AF65-F5344CB8AC3E}">
        <p14:creationId xmlns:p14="http://schemas.microsoft.com/office/powerpoint/2010/main" val="388294611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What's Wrong with This?</a:t>
            </a:r>
          </a:p>
        </p:txBody>
      </p:sp>
      <p:sp>
        <p:nvSpPr>
          <p:cNvPr id="23555" name="Rectangle 3"/>
          <p:cNvSpPr>
            <a:spLocks noGrp="1" noChangeArrowheads="1"/>
          </p:cNvSpPr>
          <p:nvPr>
            <p:ph idx="1"/>
          </p:nvPr>
        </p:nvSpPr>
        <p:spPr>
          <a:xfrm>
            <a:off x="755576" y="1628800"/>
            <a:ext cx="7992888" cy="4536504"/>
          </a:xfrm>
        </p:spPr>
        <p:txBody>
          <a:bodyPr/>
          <a:lstStyle/>
          <a:p>
            <a:pPr eaLnBrk="1" hangingPunct="1">
              <a:lnSpc>
                <a:spcPct val="70000"/>
              </a:lnSpc>
              <a:buFontTx/>
              <a:buNone/>
            </a:pPr>
            <a:r>
              <a:rPr lang="en-US" altLang="en-US" sz="1800" dirty="0">
                <a:solidFill>
                  <a:srgbClr val="262626"/>
                </a:solidFill>
                <a:latin typeface="Courier New" panose="02070309020205020404" pitchFamily="49" charset="0"/>
              </a:rPr>
              <a:t>public class </a:t>
            </a:r>
            <a:r>
              <a:rPr lang="en-US" altLang="en-US" sz="1800" dirty="0" err="1">
                <a:solidFill>
                  <a:srgbClr val="262626"/>
                </a:solidFill>
                <a:latin typeface="Courier New" panose="02070309020205020404" pitchFamily="49" charset="0"/>
              </a:rPr>
              <a:t>DateTest</a:t>
            </a: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@Test</a:t>
            </a:r>
          </a:p>
          <a:p>
            <a:pPr eaLnBrk="1" hangingPunct="1">
              <a:lnSpc>
                <a:spcPct val="70000"/>
              </a:lnSpc>
              <a:buFontTx/>
              <a:buNone/>
            </a:pPr>
            <a:r>
              <a:rPr lang="en-US" altLang="en-US" sz="1800" dirty="0">
                <a:solidFill>
                  <a:srgbClr val="262626"/>
                </a:solidFill>
                <a:latin typeface="Courier New" panose="02070309020205020404" pitchFamily="49" charset="0"/>
              </a:rPr>
              <a:t>    public void test1() {</a:t>
            </a:r>
          </a:p>
          <a:p>
            <a:pPr eaLnBrk="1" hangingPunct="1">
              <a:lnSpc>
                <a:spcPct val="70000"/>
              </a:lnSpc>
              <a:buFontTx/>
              <a:buNone/>
            </a:pPr>
            <a:r>
              <a:rPr lang="en-US" altLang="en-US" sz="1800" dirty="0">
                <a:solidFill>
                  <a:srgbClr val="262626"/>
                </a:solidFill>
                <a:latin typeface="Courier New" panose="02070309020205020404" pitchFamily="49" charset="0"/>
              </a:rPr>
              <a:t>        Date d = new Date(2050, 2, 15);</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d.addDays</a:t>
            </a:r>
            <a:r>
              <a:rPr lang="en-US" altLang="en-US" sz="1800" dirty="0">
                <a:solidFill>
                  <a:srgbClr val="262626"/>
                </a:solidFill>
                <a:latin typeface="Courier New" panose="02070309020205020404" pitchFamily="49" charset="0"/>
              </a:rPr>
              <a:t>(4);	</a:t>
            </a:r>
            <a:r>
              <a:rPr lang="en-US" altLang="en-US" sz="1800" dirty="0">
                <a:solidFill>
                  <a:srgbClr val="FF0000"/>
                </a:solidFill>
                <a:latin typeface="Courier New" panose="02070309020205020404" pitchFamily="49" charset="0"/>
              </a:rPr>
              <a:t> // Advance by 4 days</a:t>
            </a:r>
            <a:endParaRPr lang="en-US" altLang="en-US" sz="1800" dirty="0">
              <a:solidFill>
                <a:srgbClr val="262626"/>
              </a:solidFill>
              <a:latin typeface="Courier New" panose="02070309020205020404" pitchFamily="49" charset="0"/>
            </a:endParaRP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d.getYear</a:t>
            </a:r>
            <a:r>
              <a:rPr lang="en-US" altLang="en-US" sz="1800" dirty="0">
                <a:solidFill>
                  <a:srgbClr val="262626"/>
                </a:solidFill>
                <a:latin typeface="Courier New" panose="02070309020205020404" pitchFamily="49" charset="0"/>
              </a:rPr>
              <a:t>(), 2050);</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d.getMonth</a:t>
            </a:r>
            <a:r>
              <a:rPr lang="en-US" altLang="en-US" sz="1800" dirty="0">
                <a:solidFill>
                  <a:srgbClr val="262626"/>
                </a:solidFill>
                <a:latin typeface="Courier New" panose="02070309020205020404" pitchFamily="49" charset="0"/>
              </a:rPr>
              <a:t>(), 2);  </a:t>
            </a:r>
            <a:r>
              <a:rPr lang="en-US" altLang="en-US" sz="1800" dirty="0">
                <a:solidFill>
                  <a:srgbClr val="FF0000"/>
                </a:solidFill>
                <a:latin typeface="Courier New" panose="02070309020205020404" pitchFamily="49" charset="0"/>
              </a:rPr>
              <a:t>// February</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d.getDay</a:t>
            </a:r>
            <a:r>
              <a:rPr lang="en-US" altLang="en-US" sz="1800" dirty="0">
                <a:solidFill>
                  <a:srgbClr val="262626"/>
                </a:solidFill>
                <a:latin typeface="Courier New" panose="02070309020205020404" pitchFamily="49" charset="0"/>
              </a:rPr>
              <a:t>(), 19);   </a:t>
            </a:r>
            <a:r>
              <a:rPr lang="en-US" altLang="en-US" sz="1800" dirty="0">
                <a:solidFill>
                  <a:srgbClr val="FF0000"/>
                </a:solidFill>
                <a:latin typeface="Courier New" panose="02070309020205020404" pitchFamily="49" charset="0"/>
              </a:rPr>
              <a:t>// 19th</a:t>
            </a: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endParaRPr lang="en-US" altLang="en-US" sz="1800" dirty="0">
              <a:solidFill>
                <a:srgbClr val="262626"/>
              </a:solidFill>
              <a:latin typeface="Courier New" panose="02070309020205020404" pitchFamily="49" charset="0"/>
            </a:endParaRPr>
          </a:p>
          <a:p>
            <a:pPr eaLnBrk="1" hangingPunct="1">
              <a:lnSpc>
                <a:spcPct val="70000"/>
              </a:lnSpc>
              <a:buFontTx/>
              <a:buNone/>
            </a:pPr>
            <a:r>
              <a:rPr lang="en-US" altLang="en-US" sz="1800" dirty="0">
                <a:solidFill>
                  <a:srgbClr val="262626"/>
                </a:solidFill>
                <a:latin typeface="Courier New" panose="02070309020205020404" pitchFamily="49" charset="0"/>
              </a:rPr>
              <a:t>    @Test</a:t>
            </a:r>
          </a:p>
          <a:p>
            <a:pPr eaLnBrk="1" hangingPunct="1">
              <a:lnSpc>
                <a:spcPct val="70000"/>
              </a:lnSpc>
              <a:buFontTx/>
              <a:buNone/>
            </a:pPr>
            <a:r>
              <a:rPr lang="en-US" altLang="en-US" sz="1800" dirty="0">
                <a:solidFill>
                  <a:srgbClr val="262626"/>
                </a:solidFill>
                <a:latin typeface="Courier New" panose="02070309020205020404" pitchFamily="49" charset="0"/>
              </a:rPr>
              <a:t>    public void test2() {</a:t>
            </a:r>
          </a:p>
          <a:p>
            <a:pPr eaLnBrk="1" hangingPunct="1">
              <a:lnSpc>
                <a:spcPct val="70000"/>
              </a:lnSpc>
              <a:buFontTx/>
              <a:buNone/>
            </a:pPr>
            <a:r>
              <a:rPr lang="en-US" altLang="en-US" sz="1800" dirty="0">
                <a:solidFill>
                  <a:srgbClr val="262626"/>
                </a:solidFill>
                <a:latin typeface="Courier New" panose="02070309020205020404" pitchFamily="49" charset="0"/>
              </a:rPr>
              <a:t>        Date d = new Date(2050, 2, 15);</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d.addDays</a:t>
            </a:r>
            <a:r>
              <a:rPr lang="en-US" altLang="en-US" sz="1800" dirty="0">
                <a:solidFill>
                  <a:srgbClr val="262626"/>
                </a:solidFill>
                <a:latin typeface="Courier New" panose="02070309020205020404" pitchFamily="49" charset="0"/>
              </a:rPr>
              <a:t>(14);	</a:t>
            </a:r>
            <a:r>
              <a:rPr lang="en-US" altLang="en-US" sz="1800" dirty="0">
                <a:solidFill>
                  <a:srgbClr val="FF0000"/>
                </a:solidFill>
                <a:latin typeface="Courier New" panose="02070309020205020404" pitchFamily="49" charset="0"/>
              </a:rPr>
              <a:t>// Test Feb for 28 days</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d.getYear</a:t>
            </a:r>
            <a:r>
              <a:rPr lang="en-US" altLang="en-US" sz="1800" dirty="0">
                <a:solidFill>
                  <a:srgbClr val="262626"/>
                </a:solidFill>
                <a:latin typeface="Courier New" panose="02070309020205020404" pitchFamily="49" charset="0"/>
              </a:rPr>
              <a:t>(), 2050);</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d.getMonth</a:t>
            </a:r>
            <a:r>
              <a:rPr lang="en-US" altLang="en-US" sz="1800" dirty="0">
                <a:solidFill>
                  <a:srgbClr val="262626"/>
                </a:solidFill>
                <a:latin typeface="Courier New" panose="02070309020205020404" pitchFamily="49" charset="0"/>
              </a:rPr>
              <a:t>(), 3); </a:t>
            </a:r>
            <a:r>
              <a:rPr lang="en-US" altLang="en-US" sz="1800" dirty="0">
                <a:solidFill>
                  <a:srgbClr val="FF0000"/>
                </a:solidFill>
                <a:latin typeface="Courier New" panose="02070309020205020404" pitchFamily="49" charset="0"/>
              </a:rPr>
              <a:t>// March</a:t>
            </a:r>
            <a:endParaRPr lang="en-US" altLang="en-US" sz="1800" dirty="0">
              <a:solidFill>
                <a:srgbClr val="262626"/>
              </a:solidFill>
              <a:latin typeface="Courier New" panose="02070309020205020404" pitchFamily="49" charset="0"/>
            </a:endParaRP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r>
              <a:rPr lang="en-US" altLang="en-US" sz="1800" dirty="0" err="1">
                <a:solidFill>
                  <a:srgbClr val="262626"/>
                </a:solidFill>
                <a:latin typeface="Courier New" panose="02070309020205020404" pitchFamily="49" charset="0"/>
              </a:rPr>
              <a:t>d.getDay</a:t>
            </a:r>
            <a:r>
              <a:rPr lang="en-US" altLang="en-US" sz="1800" dirty="0">
                <a:solidFill>
                  <a:srgbClr val="262626"/>
                </a:solidFill>
                <a:latin typeface="Courier New" panose="02070309020205020404" pitchFamily="49" charset="0"/>
              </a:rPr>
              <a:t>(), 1);   </a:t>
            </a:r>
            <a:r>
              <a:rPr lang="en-US" altLang="en-US" sz="1800" dirty="0">
                <a:solidFill>
                  <a:srgbClr val="FF0000"/>
                </a:solidFill>
                <a:latin typeface="Courier New" panose="02070309020205020404" pitchFamily="49" charset="0"/>
              </a:rPr>
              <a:t>// First</a:t>
            </a: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a:t>
            </a:r>
          </a:p>
        </p:txBody>
      </p:sp>
      <p:sp>
        <p:nvSpPr>
          <p:cNvPr id="2" name="TextBox 1"/>
          <p:cNvSpPr txBox="1"/>
          <p:nvPr/>
        </p:nvSpPr>
        <p:spPr>
          <a:xfrm>
            <a:off x="1907704" y="5980638"/>
            <a:ext cx="2868093" cy="369332"/>
          </a:xfrm>
          <a:prstGeom prst="rect">
            <a:avLst/>
          </a:prstGeom>
          <a:noFill/>
        </p:spPr>
        <p:txBody>
          <a:bodyPr wrap="none" rtlCol="0">
            <a:spAutoFit/>
          </a:bodyPr>
          <a:lstStyle/>
          <a:p>
            <a:r>
              <a:rPr lang="en-US" sz="1800" dirty="0">
                <a:solidFill>
                  <a:srgbClr val="008000"/>
                </a:solidFill>
              </a:rPr>
              <a:t>What about Leap year?</a:t>
            </a:r>
            <a:endParaRPr lang="en-CA" sz="1800" dirty="0">
              <a:solidFill>
                <a:srgbClr val="008000"/>
              </a:solidFill>
            </a:endParaRPr>
          </a:p>
        </p:txBody>
      </p:sp>
      <p:sp>
        <p:nvSpPr>
          <p:cNvPr id="5" name="Slide Number Placeholder 4">
            <a:extLst>
              <a:ext uri="{FF2B5EF4-FFF2-40B4-BE49-F238E27FC236}">
                <a16:creationId xmlns:a16="http://schemas.microsoft.com/office/drawing/2014/main" id="{3B06ECB9-9E0C-4B0C-95B5-4A7AB0C6C688}"/>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65</a:t>
            </a:fld>
            <a:endParaRPr lang="en-US" altLang="ja-JP"/>
          </a:p>
        </p:txBody>
      </p:sp>
      <p:sp>
        <p:nvSpPr>
          <p:cNvPr id="3" name="Rectangle 2">
            <a:extLst>
              <a:ext uri="{FF2B5EF4-FFF2-40B4-BE49-F238E27FC236}">
                <a16:creationId xmlns:a16="http://schemas.microsoft.com/office/drawing/2014/main" id="{36186451-FCBC-4D97-AD6D-848A6D301ED5}"/>
              </a:ext>
            </a:extLst>
          </p:cNvPr>
          <p:cNvSpPr/>
          <p:nvPr/>
        </p:nvSpPr>
        <p:spPr bwMode="auto">
          <a:xfrm>
            <a:off x="1066800" y="4005064"/>
            <a:ext cx="6601544" cy="2016224"/>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spTree>
    <p:extLst>
      <p:ext uri="{BB962C8B-B14F-4D97-AF65-F5344CB8AC3E}">
        <p14:creationId xmlns:p14="http://schemas.microsoft.com/office/powerpoint/2010/main" val="36855399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Well Structured Assertions</a:t>
            </a:r>
          </a:p>
        </p:txBody>
      </p:sp>
      <p:sp>
        <p:nvSpPr>
          <p:cNvPr id="515075" name="Rectangle 3"/>
          <p:cNvSpPr>
            <a:spLocks noGrp="1" noChangeArrowheads="1"/>
          </p:cNvSpPr>
          <p:nvPr>
            <p:ph idx="1"/>
          </p:nvPr>
        </p:nvSpPr>
        <p:spPr>
          <a:xfrm>
            <a:off x="611560" y="1700807"/>
            <a:ext cx="8424936" cy="4829561"/>
          </a:xfrm>
        </p:spPr>
        <p:txBody>
          <a:bodyPr/>
          <a:lstStyle/>
          <a:p>
            <a:pPr eaLnBrk="1" hangingPunct="1">
              <a:lnSpc>
                <a:spcPct val="70000"/>
              </a:lnSpc>
              <a:buFontTx/>
              <a:buNone/>
            </a:pPr>
            <a:r>
              <a:rPr lang="en-US" altLang="en-US" sz="1600" dirty="0">
                <a:solidFill>
                  <a:srgbClr val="262626"/>
                </a:solidFill>
                <a:latin typeface="Courier New" panose="02070309020205020404" pitchFamily="49" charset="0"/>
              </a:rPr>
              <a:t>public class </a:t>
            </a:r>
            <a:r>
              <a:rPr lang="en-US" altLang="en-US" sz="1600" dirty="0" err="1">
                <a:solidFill>
                  <a:srgbClr val="262626"/>
                </a:solidFill>
                <a:latin typeface="Courier New" panose="02070309020205020404" pitchFamily="49" charset="0"/>
              </a:rPr>
              <a:t>DateTest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@Test</a:t>
            </a:r>
          </a:p>
          <a:p>
            <a:pPr eaLnBrk="1" hangingPunct="1">
              <a:lnSpc>
                <a:spcPct val="70000"/>
              </a:lnSpc>
              <a:buFontTx/>
              <a:buNone/>
            </a:pPr>
            <a:r>
              <a:rPr lang="en-US" altLang="en-US" sz="1600" dirty="0">
                <a:solidFill>
                  <a:srgbClr val="262626"/>
                </a:solidFill>
                <a:latin typeface="Courier New" panose="02070309020205020404" pitchFamily="49" charset="0"/>
              </a:rPr>
              <a:t>    public void test1() {</a:t>
            </a:r>
          </a:p>
          <a:p>
            <a:pPr eaLnBrk="1" hangingPunct="1">
              <a:lnSpc>
                <a:spcPct val="70000"/>
              </a:lnSpc>
              <a:buFontTx/>
              <a:buNone/>
            </a:pPr>
            <a:r>
              <a:rPr lang="en-US" altLang="en-US" sz="1600" dirty="0">
                <a:solidFill>
                  <a:srgbClr val="262626"/>
                </a:solidFill>
                <a:latin typeface="Courier New" panose="02070309020205020404" pitchFamily="49" charset="0"/>
              </a:rPr>
              <a:t>        Date d = new Date(2050, 2, 15);</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d.addDays</a:t>
            </a:r>
            <a:r>
              <a:rPr lang="en-US" altLang="en-US" sz="1600" dirty="0">
                <a:solidFill>
                  <a:srgbClr val="262626"/>
                </a:solidFill>
                <a:latin typeface="Courier New" panose="02070309020205020404" pitchFamily="49" charset="0"/>
              </a:rPr>
              <a:t>(4);</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a:t>
            </a:r>
            <a:r>
              <a:rPr lang="en-US" altLang="en-US" sz="1600" b="1" dirty="0">
                <a:solidFill>
                  <a:srgbClr val="FF0000"/>
                </a:solidFill>
                <a:latin typeface="Courier New" panose="02070309020205020404" pitchFamily="49" charset="0"/>
              </a:rPr>
              <a:t>2050</a:t>
            </a: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d.getYear</a:t>
            </a:r>
            <a:r>
              <a:rPr lang="en-US" altLang="en-US" sz="1600" dirty="0">
                <a:solidFill>
                  <a:srgbClr val="262626"/>
                </a:solidFill>
                <a:latin typeface="Courier New" panose="02070309020205020404" pitchFamily="49" charset="0"/>
              </a:rPr>
              <a:t>());  </a:t>
            </a:r>
            <a:r>
              <a:rPr lang="en-US" altLang="en-US" sz="1600" b="1" dirty="0">
                <a:solidFill>
                  <a:srgbClr val="008000"/>
                </a:solidFill>
                <a:latin typeface="Courier New" panose="02070309020205020404" pitchFamily="49" charset="0"/>
              </a:rPr>
              <a:t>// NOTE: expected</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a:t>
            </a:r>
            <a:r>
              <a:rPr lang="en-US" altLang="en-US" sz="1600" b="1" dirty="0">
                <a:solidFill>
                  <a:srgbClr val="FF0000"/>
                </a:solidFill>
                <a:latin typeface="Courier New" panose="02070309020205020404" pitchFamily="49" charset="0"/>
              </a:rPr>
              <a:t>2</a:t>
            </a: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d.getMonth</a:t>
            </a:r>
            <a:r>
              <a:rPr lang="en-US" altLang="en-US" sz="1600" dirty="0">
                <a:solidFill>
                  <a:srgbClr val="262626"/>
                </a:solidFill>
                <a:latin typeface="Courier New" panose="02070309020205020404" pitchFamily="49" charset="0"/>
              </a:rPr>
              <a:t>());    </a:t>
            </a:r>
            <a:r>
              <a:rPr lang="en-US" altLang="en-US" sz="1600" b="1" dirty="0">
                <a:solidFill>
                  <a:srgbClr val="008000"/>
                </a:solidFill>
                <a:latin typeface="Courier New" panose="02070309020205020404" pitchFamily="49" charset="0"/>
              </a:rPr>
              <a:t>// value should </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a:t>
            </a:r>
            <a:r>
              <a:rPr lang="en-US" altLang="en-US" sz="1600" b="1" dirty="0">
                <a:solidFill>
                  <a:srgbClr val="FF0000"/>
                </a:solidFill>
                <a:latin typeface="Courier New" panose="02070309020205020404" pitchFamily="49" charset="0"/>
              </a:rPr>
              <a:t>19</a:t>
            </a: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d.getDay</a:t>
            </a:r>
            <a:r>
              <a:rPr lang="en-US" altLang="en-US" sz="1600" dirty="0">
                <a:solidFill>
                  <a:srgbClr val="262626"/>
                </a:solidFill>
                <a:latin typeface="Courier New" panose="02070309020205020404" pitchFamily="49" charset="0"/>
              </a:rPr>
              <a:t>());     </a:t>
            </a:r>
            <a:r>
              <a:rPr lang="en-US" altLang="en-US" sz="1600" b="1" dirty="0">
                <a:solidFill>
                  <a:srgbClr val="008000"/>
                </a:solidFill>
                <a:latin typeface="Courier New" panose="02070309020205020404" pitchFamily="49" charset="0"/>
              </a:rPr>
              <a:t>// be at LEFT</a:t>
            </a:r>
          </a:p>
          <a:p>
            <a:pPr eaLnBrk="1" hangingPunct="1">
              <a:lnSpc>
                <a:spcPct val="70000"/>
              </a:lnSpc>
              <a:buFontTx/>
              <a:buNone/>
            </a:pPr>
            <a:r>
              <a:rPr lang="en-US" altLang="en-US" sz="1600" dirty="0">
                <a:solidFill>
                  <a:srgbClr val="262626"/>
                </a:solidFill>
                <a:latin typeface="Courier New" panose="02070309020205020404" pitchFamily="49" charset="0"/>
              </a:rPr>
              <a:t>    }</a:t>
            </a:r>
          </a:p>
          <a:p>
            <a:pPr eaLnBrk="1" hangingPunct="1">
              <a:lnSpc>
                <a:spcPct val="70000"/>
              </a:lnSpc>
              <a:buFontTx/>
              <a:buNone/>
            </a:pPr>
            <a:endParaRPr lang="en-US" altLang="en-US" sz="1600" dirty="0">
              <a:solidFill>
                <a:srgbClr val="262626"/>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@Test</a:t>
            </a:r>
          </a:p>
          <a:p>
            <a:pPr eaLnBrk="1" hangingPunct="1">
              <a:lnSpc>
                <a:spcPct val="70000"/>
              </a:lnSpc>
              <a:buFontTx/>
              <a:buNone/>
            </a:pPr>
            <a:r>
              <a:rPr lang="en-US" altLang="en-US" sz="1600" dirty="0">
                <a:solidFill>
                  <a:srgbClr val="262626"/>
                </a:solidFill>
                <a:latin typeface="Courier New" panose="02070309020205020404" pitchFamily="49" charset="0"/>
              </a:rPr>
              <a:t>    public void test2() {</a:t>
            </a:r>
          </a:p>
          <a:p>
            <a:pPr eaLnBrk="1" hangingPunct="1">
              <a:lnSpc>
                <a:spcPct val="70000"/>
              </a:lnSpc>
              <a:buFontTx/>
              <a:buNone/>
            </a:pPr>
            <a:r>
              <a:rPr lang="en-US" altLang="en-US" sz="1600" dirty="0">
                <a:solidFill>
                  <a:srgbClr val="262626"/>
                </a:solidFill>
                <a:latin typeface="Courier New" panose="02070309020205020404" pitchFamily="49" charset="0"/>
              </a:rPr>
              <a:t>        Date d = new Date(2050, 2, 15);</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d.addDays</a:t>
            </a:r>
            <a:r>
              <a:rPr lang="en-US" altLang="en-US" sz="1600" dirty="0">
                <a:solidFill>
                  <a:srgbClr val="262626"/>
                </a:solidFill>
                <a:latin typeface="Courier New" panose="02070309020205020404" pitchFamily="49" charset="0"/>
              </a:rPr>
              <a:t>(14);</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latin typeface="Courier New" panose="02070309020205020404" pitchFamily="49" charset="0"/>
              </a:rPr>
              <a:t>(</a:t>
            </a:r>
            <a:r>
              <a:rPr lang="en-US" altLang="en-US" sz="1600" b="1" dirty="0">
                <a:solidFill>
                  <a:srgbClr val="FF0000"/>
                </a:solidFill>
                <a:latin typeface="Courier New" panose="02070309020205020404" pitchFamily="49" charset="0"/>
              </a:rPr>
              <a:t>"year after +14 days"</a:t>
            </a:r>
            <a:r>
              <a:rPr lang="en-US" altLang="en-US" sz="1600" dirty="0">
                <a:latin typeface="Courier New" panose="02070309020205020404" pitchFamily="49" charset="0"/>
              </a:rPr>
              <a:t>,</a:t>
            </a:r>
            <a:r>
              <a:rPr lang="en-US" altLang="en-US" sz="1600" dirty="0">
                <a:solidFill>
                  <a:srgbClr val="FF0000"/>
                </a:solidFill>
                <a:latin typeface="Courier New" panose="02070309020205020404" pitchFamily="49" charset="0"/>
              </a:rPr>
              <a:t> </a:t>
            </a:r>
            <a:r>
              <a:rPr lang="en-US" altLang="en-US" sz="1600" dirty="0">
                <a:solidFill>
                  <a:srgbClr val="262626"/>
                </a:solidFill>
                <a:latin typeface="Courier New" panose="02070309020205020404" pitchFamily="49" charset="0"/>
              </a:rPr>
              <a:t>2050, </a:t>
            </a:r>
            <a:r>
              <a:rPr lang="en-US" altLang="en-US" sz="1600" dirty="0" err="1">
                <a:solidFill>
                  <a:srgbClr val="262626"/>
                </a:solidFill>
                <a:latin typeface="Courier New" panose="02070309020205020404" pitchFamily="49" charset="0"/>
              </a:rPr>
              <a:t>d.getYear</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latin typeface="Courier New" panose="02070309020205020404" pitchFamily="49" charset="0"/>
              </a:rPr>
              <a:t>(</a:t>
            </a:r>
            <a:r>
              <a:rPr lang="en-US" altLang="en-US" sz="1600" b="1" dirty="0">
                <a:solidFill>
                  <a:srgbClr val="FF0000"/>
                </a:solidFill>
                <a:latin typeface="Courier New" panose="02070309020205020404" pitchFamily="49" charset="0"/>
              </a:rPr>
              <a:t>"month after +14 days"</a:t>
            </a:r>
            <a:r>
              <a:rPr lang="en-US" altLang="en-US" sz="1600" dirty="0">
                <a:latin typeface="Courier New" panose="02070309020205020404" pitchFamily="49" charset="0"/>
              </a:rPr>
              <a:t>,</a:t>
            </a:r>
            <a:r>
              <a:rPr lang="en-US" altLang="en-US" sz="1600" dirty="0">
                <a:solidFill>
                  <a:srgbClr val="FF0000"/>
                </a:solidFill>
                <a:latin typeface="Courier New" panose="02070309020205020404" pitchFamily="49" charset="0"/>
              </a:rPr>
              <a:t> </a:t>
            </a:r>
            <a:r>
              <a:rPr lang="en-US" altLang="en-US" sz="1600" dirty="0">
                <a:solidFill>
                  <a:srgbClr val="262626"/>
                </a:solidFill>
                <a:latin typeface="Courier New" panose="02070309020205020404" pitchFamily="49" charset="0"/>
              </a:rPr>
              <a:t>3, </a:t>
            </a:r>
            <a:r>
              <a:rPr lang="en-US" altLang="en-US" sz="1600" dirty="0" err="1">
                <a:solidFill>
                  <a:srgbClr val="262626"/>
                </a:solidFill>
                <a:latin typeface="Courier New" panose="02070309020205020404" pitchFamily="49" charset="0"/>
              </a:rPr>
              <a:t>d.getMonth</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a:t>
            </a:r>
            <a:r>
              <a:rPr lang="en-US" altLang="en-US" sz="1600" b="1" dirty="0">
                <a:solidFill>
                  <a:srgbClr val="FF0000"/>
                </a:solidFill>
                <a:latin typeface="Courier New" panose="02070309020205020404" pitchFamily="49" charset="0"/>
              </a:rPr>
              <a:t>"day after +14 days"</a:t>
            </a:r>
            <a:r>
              <a:rPr lang="en-US" altLang="en-US" sz="1600" dirty="0">
                <a:solidFill>
                  <a:srgbClr val="262626"/>
                </a:solidFill>
                <a:latin typeface="Courier New" panose="02070309020205020404" pitchFamily="49" charset="0"/>
              </a:rPr>
              <a:t>, 1, </a:t>
            </a:r>
            <a:r>
              <a:rPr lang="en-US" altLang="en-US" sz="1600" dirty="0" err="1">
                <a:solidFill>
                  <a:srgbClr val="262626"/>
                </a:solidFill>
                <a:latin typeface="Courier New" panose="02070309020205020404" pitchFamily="49" charset="0"/>
              </a:rPr>
              <a:t>d.getDay</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   </a:t>
            </a:r>
            <a:r>
              <a:rPr lang="en-US" altLang="en-US" sz="1600" b="1" dirty="0">
                <a:solidFill>
                  <a:srgbClr val="008000"/>
                </a:solidFill>
                <a:latin typeface="Courier New" panose="02070309020205020404" pitchFamily="49" charset="0"/>
              </a:rPr>
              <a:t>// test cases should usually have messages explaining</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b="1" dirty="0">
                <a:solidFill>
                  <a:srgbClr val="008000"/>
                </a:solidFill>
                <a:latin typeface="Courier New" panose="02070309020205020404" pitchFamily="49" charset="0"/>
              </a:rPr>
              <a:t>// what is being checked, for better failure output</a:t>
            </a:r>
          </a:p>
        </p:txBody>
      </p:sp>
      <p:sp>
        <p:nvSpPr>
          <p:cNvPr id="4" name="Slide Number Placeholder 4">
            <a:extLst>
              <a:ext uri="{FF2B5EF4-FFF2-40B4-BE49-F238E27FC236}">
                <a16:creationId xmlns:a16="http://schemas.microsoft.com/office/drawing/2014/main" id="{5C793C98-6818-4591-996A-DA84D5130413}"/>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66</a:t>
            </a:fld>
            <a:endParaRPr lang="en-US" altLang="ja-JP"/>
          </a:p>
        </p:txBody>
      </p:sp>
    </p:spTree>
    <p:extLst>
      <p:ext uri="{BB962C8B-B14F-4D97-AF65-F5344CB8AC3E}">
        <p14:creationId xmlns:p14="http://schemas.microsoft.com/office/powerpoint/2010/main" val="355885224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15075">
                                            <p:txEl>
                                              <p:pRg st="10" end="10"/>
                                            </p:txEl>
                                          </p:spTgt>
                                        </p:tgtEl>
                                        <p:attrNameLst>
                                          <p:attrName>style.visibility</p:attrName>
                                        </p:attrNameLst>
                                      </p:cBhvr>
                                      <p:to>
                                        <p:strVal val="visible"/>
                                      </p:to>
                                    </p:set>
                                    <p:animEffect transition="in" filter="fade">
                                      <p:cBhvr>
                                        <p:cTn id="7" dur="1000"/>
                                        <p:tgtEl>
                                          <p:spTgt spid="51507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5075">
                                            <p:txEl>
                                              <p:pRg st="11" end="11"/>
                                            </p:txEl>
                                          </p:spTgt>
                                        </p:tgtEl>
                                        <p:attrNameLst>
                                          <p:attrName>style.visibility</p:attrName>
                                        </p:attrNameLst>
                                      </p:cBhvr>
                                      <p:to>
                                        <p:strVal val="visible"/>
                                      </p:to>
                                    </p:set>
                                    <p:animEffect transition="in" filter="fade">
                                      <p:cBhvr>
                                        <p:cTn id="10" dur="1000"/>
                                        <p:tgtEl>
                                          <p:spTgt spid="51507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15075">
                                            <p:txEl>
                                              <p:pRg st="12" end="12"/>
                                            </p:txEl>
                                          </p:spTgt>
                                        </p:tgtEl>
                                        <p:attrNameLst>
                                          <p:attrName>style.visibility</p:attrName>
                                        </p:attrNameLst>
                                      </p:cBhvr>
                                      <p:to>
                                        <p:strVal val="visible"/>
                                      </p:to>
                                    </p:set>
                                    <p:animEffect transition="in" filter="fade">
                                      <p:cBhvr>
                                        <p:cTn id="13" dur="1000"/>
                                        <p:tgtEl>
                                          <p:spTgt spid="51507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15075">
                                            <p:txEl>
                                              <p:pRg st="13" end="13"/>
                                            </p:txEl>
                                          </p:spTgt>
                                        </p:tgtEl>
                                        <p:attrNameLst>
                                          <p:attrName>style.visibility</p:attrName>
                                        </p:attrNameLst>
                                      </p:cBhvr>
                                      <p:to>
                                        <p:strVal val="visible"/>
                                      </p:to>
                                    </p:set>
                                    <p:animEffect transition="in" filter="fade">
                                      <p:cBhvr>
                                        <p:cTn id="16" dur="1000"/>
                                        <p:tgtEl>
                                          <p:spTgt spid="51507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15075">
                                            <p:txEl>
                                              <p:pRg st="14" end="14"/>
                                            </p:txEl>
                                          </p:spTgt>
                                        </p:tgtEl>
                                        <p:attrNameLst>
                                          <p:attrName>style.visibility</p:attrName>
                                        </p:attrNameLst>
                                      </p:cBhvr>
                                      <p:to>
                                        <p:strVal val="visible"/>
                                      </p:to>
                                    </p:set>
                                    <p:animEffect transition="in" filter="fade">
                                      <p:cBhvr>
                                        <p:cTn id="19" dur="1000"/>
                                        <p:tgtEl>
                                          <p:spTgt spid="51507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15075">
                                            <p:txEl>
                                              <p:pRg st="15" end="15"/>
                                            </p:txEl>
                                          </p:spTgt>
                                        </p:tgtEl>
                                        <p:attrNameLst>
                                          <p:attrName>style.visibility</p:attrName>
                                        </p:attrNameLst>
                                      </p:cBhvr>
                                      <p:to>
                                        <p:strVal val="visible"/>
                                      </p:to>
                                    </p:set>
                                    <p:animEffect transition="in" filter="fade">
                                      <p:cBhvr>
                                        <p:cTn id="22" dur="1000"/>
                                        <p:tgtEl>
                                          <p:spTgt spid="51507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15075">
                                            <p:txEl>
                                              <p:pRg st="16" end="16"/>
                                            </p:txEl>
                                          </p:spTgt>
                                        </p:tgtEl>
                                        <p:attrNameLst>
                                          <p:attrName>style.visibility</p:attrName>
                                        </p:attrNameLst>
                                      </p:cBhvr>
                                      <p:to>
                                        <p:strVal val="visible"/>
                                      </p:to>
                                    </p:set>
                                    <p:animEffect transition="in" filter="fade">
                                      <p:cBhvr>
                                        <p:cTn id="25" dur="1000"/>
                                        <p:tgtEl>
                                          <p:spTgt spid="51507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15075">
                                            <p:txEl>
                                              <p:pRg st="17" end="17"/>
                                            </p:txEl>
                                          </p:spTgt>
                                        </p:tgtEl>
                                        <p:attrNameLst>
                                          <p:attrName>style.visibility</p:attrName>
                                        </p:attrNameLst>
                                      </p:cBhvr>
                                      <p:to>
                                        <p:strVal val="visible"/>
                                      </p:to>
                                    </p:set>
                                    <p:animEffect transition="in" filter="fade">
                                      <p:cBhvr>
                                        <p:cTn id="28" dur="1000"/>
                                        <p:tgtEl>
                                          <p:spTgt spid="515075">
                                            <p:txEl>
                                              <p:pRg st="17" end="1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15075">
                                            <p:txEl>
                                              <p:pRg st="18" end="18"/>
                                            </p:txEl>
                                          </p:spTgt>
                                        </p:tgtEl>
                                        <p:attrNameLst>
                                          <p:attrName>style.visibility</p:attrName>
                                        </p:attrNameLst>
                                      </p:cBhvr>
                                      <p:to>
                                        <p:strVal val="visible"/>
                                      </p:to>
                                    </p:set>
                                    <p:animEffect transition="in" filter="fade">
                                      <p:cBhvr>
                                        <p:cTn id="31" dur="1000"/>
                                        <p:tgtEl>
                                          <p:spTgt spid="51507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Naming Test Cases</a:t>
            </a:r>
          </a:p>
        </p:txBody>
      </p:sp>
      <p:sp>
        <p:nvSpPr>
          <p:cNvPr id="26627" name="Rectangle 3"/>
          <p:cNvSpPr>
            <a:spLocks noGrp="1" noChangeArrowheads="1"/>
          </p:cNvSpPr>
          <p:nvPr>
            <p:ph idx="1"/>
          </p:nvPr>
        </p:nvSpPr>
        <p:spPr>
          <a:xfrm>
            <a:off x="827584" y="1700808"/>
            <a:ext cx="8116391" cy="4176465"/>
          </a:xfrm>
        </p:spPr>
        <p:txBody>
          <a:bodyPr/>
          <a:lstStyle/>
          <a:p>
            <a:pPr eaLnBrk="1" hangingPunct="1">
              <a:lnSpc>
                <a:spcPct val="70000"/>
              </a:lnSpc>
              <a:buFontTx/>
              <a:buNone/>
            </a:pPr>
            <a:r>
              <a:rPr lang="en-US" altLang="en-US" sz="1600" dirty="0">
                <a:solidFill>
                  <a:srgbClr val="262626"/>
                </a:solidFill>
                <a:latin typeface="Courier New" panose="02070309020205020404" pitchFamily="49" charset="0"/>
              </a:rPr>
              <a:t>public class </a:t>
            </a:r>
            <a:r>
              <a:rPr lang="en-US" altLang="en-US" sz="1600" dirty="0" err="1">
                <a:solidFill>
                  <a:srgbClr val="262626"/>
                </a:solidFill>
                <a:latin typeface="Courier New" panose="02070309020205020404" pitchFamily="49" charset="0"/>
              </a:rPr>
              <a:t>DateTest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@Test</a:t>
            </a:r>
          </a:p>
          <a:p>
            <a:pPr eaLnBrk="1" hangingPunct="1">
              <a:lnSpc>
                <a:spcPct val="70000"/>
              </a:lnSpc>
              <a:buFontTx/>
              <a:buNone/>
            </a:pPr>
            <a:r>
              <a:rPr lang="en-US" altLang="en-US" sz="1600" dirty="0">
                <a:solidFill>
                  <a:srgbClr val="262626"/>
                </a:solidFill>
                <a:latin typeface="Courier New" panose="02070309020205020404" pitchFamily="49" charset="0"/>
              </a:rPr>
              <a:t>    public void </a:t>
            </a:r>
            <a:r>
              <a:rPr lang="en-US" altLang="en-US" sz="1600" b="1" dirty="0" err="1">
                <a:solidFill>
                  <a:srgbClr val="FF0000"/>
                </a:solidFill>
                <a:latin typeface="Courier New" panose="02070309020205020404" pitchFamily="49" charset="0"/>
              </a:rPr>
              <a:t>test_addDays_withinSameMonth</a:t>
            </a:r>
            <a:r>
              <a:rPr lang="en-US" altLang="en-US" sz="1600" b="1" dirty="0">
                <a:solidFill>
                  <a:schemeClr val="accent2"/>
                </a:solidFill>
                <a:latin typeface="Courier New" panose="02070309020205020404" pitchFamily="49" charset="0"/>
              </a:rPr>
              <a:t> </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Date </a:t>
            </a:r>
            <a:r>
              <a:rPr lang="en-US" altLang="en-US" sz="1600" b="1" dirty="0">
                <a:solidFill>
                  <a:srgbClr val="262626"/>
                </a:solidFill>
                <a:latin typeface="Courier New" panose="02070309020205020404" pitchFamily="49" charset="0"/>
              </a:rPr>
              <a:t>actual</a:t>
            </a:r>
            <a:r>
              <a:rPr lang="en-US" altLang="en-US" sz="1600" dirty="0">
                <a:solidFill>
                  <a:srgbClr val="262626"/>
                </a:solidFill>
                <a:latin typeface="Courier New" panose="02070309020205020404" pitchFamily="49" charset="0"/>
              </a:rPr>
              <a:t> = new Date(2050, 2, 15);</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b="1" dirty="0" err="1">
                <a:solidFill>
                  <a:srgbClr val="262626"/>
                </a:solidFill>
                <a:latin typeface="Courier New" panose="02070309020205020404" pitchFamily="49" charset="0"/>
              </a:rPr>
              <a:t>actual</a:t>
            </a:r>
            <a:r>
              <a:rPr lang="en-US" altLang="en-US" sz="1600" dirty="0" err="1">
                <a:solidFill>
                  <a:srgbClr val="262626"/>
                </a:solidFill>
                <a:latin typeface="Courier New" panose="02070309020205020404" pitchFamily="49" charset="0"/>
              </a:rPr>
              <a:t>.addDays</a:t>
            </a:r>
            <a:r>
              <a:rPr lang="en-US" altLang="en-US" sz="1600" dirty="0">
                <a:solidFill>
                  <a:srgbClr val="262626"/>
                </a:solidFill>
                <a:latin typeface="Courier New" panose="02070309020205020404" pitchFamily="49" charset="0"/>
              </a:rPr>
              <a:t>(4);</a:t>
            </a:r>
          </a:p>
          <a:p>
            <a:pPr eaLnBrk="1" hangingPunct="1">
              <a:lnSpc>
                <a:spcPct val="70000"/>
              </a:lnSpc>
              <a:buFontTx/>
              <a:buNone/>
            </a:pPr>
            <a:r>
              <a:rPr lang="en-US" altLang="en-US" sz="1600" dirty="0">
                <a:solidFill>
                  <a:srgbClr val="262626"/>
                </a:solidFill>
                <a:latin typeface="Courier New" panose="02070309020205020404" pitchFamily="49" charset="0"/>
              </a:rPr>
              <a:t>        Date expected = new Date(2050, 2, 19);</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("date after +4 days", expected, </a:t>
            </a:r>
            <a:r>
              <a:rPr lang="en-US" altLang="en-US" sz="1600" b="1" dirty="0">
                <a:solidFill>
                  <a:srgbClr val="262626"/>
                </a:solidFill>
                <a:latin typeface="Courier New" panose="02070309020205020404" pitchFamily="49" charset="0"/>
              </a:rPr>
              <a:t>actual</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b="1" dirty="0">
                <a:solidFill>
                  <a:srgbClr val="008000"/>
                </a:solidFill>
                <a:latin typeface="Courier New" panose="02070309020205020404" pitchFamily="49" charset="0"/>
              </a:rPr>
              <a:t>    // give test case methods really long descriptive names</a:t>
            </a:r>
          </a:p>
          <a:p>
            <a:pPr eaLnBrk="1" hangingPunct="1">
              <a:lnSpc>
                <a:spcPct val="70000"/>
              </a:lnSpc>
              <a:buFontTx/>
              <a:buNone/>
            </a:pPr>
            <a:r>
              <a:rPr lang="en-US" altLang="en-US" sz="1600" dirty="0">
                <a:solidFill>
                  <a:srgbClr val="262626"/>
                </a:solidFill>
                <a:latin typeface="Courier New" panose="02070309020205020404" pitchFamily="49" charset="0"/>
              </a:rPr>
              <a:t>    @Test</a:t>
            </a:r>
          </a:p>
          <a:p>
            <a:pPr eaLnBrk="1" hangingPunct="1">
              <a:lnSpc>
                <a:spcPct val="70000"/>
              </a:lnSpc>
              <a:buFontTx/>
              <a:buNone/>
            </a:pPr>
            <a:r>
              <a:rPr lang="en-US" altLang="en-US" sz="1600" dirty="0">
                <a:solidFill>
                  <a:srgbClr val="262626"/>
                </a:solidFill>
                <a:latin typeface="Courier New" panose="02070309020205020404" pitchFamily="49" charset="0"/>
              </a:rPr>
              <a:t>    public void </a:t>
            </a:r>
            <a:r>
              <a:rPr lang="en-US" altLang="en-US" sz="1600" b="1" dirty="0" err="1">
                <a:solidFill>
                  <a:srgbClr val="FF0000"/>
                </a:solidFill>
                <a:latin typeface="Courier New" panose="02070309020205020404" pitchFamily="49" charset="0"/>
              </a:rPr>
              <a:t>test_addDays_wrapToNextMonth</a:t>
            </a:r>
            <a:r>
              <a:rPr lang="en-US" altLang="en-US" sz="1600" b="1" dirty="0">
                <a:solidFill>
                  <a:srgbClr val="FF0000"/>
                </a:solidFill>
                <a:latin typeface="Courier New" panose="02070309020205020404" pitchFamily="49" charset="0"/>
              </a:rPr>
              <a: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Date </a:t>
            </a:r>
            <a:r>
              <a:rPr lang="en-US" altLang="en-US" sz="1600" b="1" dirty="0">
                <a:solidFill>
                  <a:srgbClr val="262626"/>
                </a:solidFill>
                <a:latin typeface="Courier New" panose="02070309020205020404" pitchFamily="49" charset="0"/>
              </a:rPr>
              <a:t>actual</a:t>
            </a:r>
            <a:r>
              <a:rPr lang="en-US" altLang="en-US" sz="1600" dirty="0">
                <a:solidFill>
                  <a:srgbClr val="262626"/>
                </a:solidFill>
                <a:latin typeface="Courier New" panose="02070309020205020404" pitchFamily="49" charset="0"/>
              </a:rPr>
              <a:t> = new Date(2050, 2, 15);</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b="1" dirty="0" err="1">
                <a:solidFill>
                  <a:srgbClr val="262626"/>
                </a:solidFill>
                <a:latin typeface="Courier New" panose="02070309020205020404" pitchFamily="49" charset="0"/>
              </a:rPr>
              <a:t>actual</a:t>
            </a:r>
            <a:r>
              <a:rPr lang="en-US" altLang="en-US" sz="1600" dirty="0" err="1">
                <a:solidFill>
                  <a:srgbClr val="262626"/>
                </a:solidFill>
                <a:latin typeface="Courier New" panose="02070309020205020404" pitchFamily="49" charset="0"/>
              </a:rPr>
              <a:t>.addDays</a:t>
            </a:r>
            <a:r>
              <a:rPr lang="en-US" altLang="en-US" sz="1600" dirty="0">
                <a:solidFill>
                  <a:srgbClr val="262626"/>
                </a:solidFill>
                <a:latin typeface="Courier New" panose="02070309020205020404" pitchFamily="49" charset="0"/>
              </a:rPr>
              <a:t>(14);</a:t>
            </a:r>
          </a:p>
          <a:p>
            <a:pPr eaLnBrk="1" hangingPunct="1">
              <a:lnSpc>
                <a:spcPct val="70000"/>
              </a:lnSpc>
              <a:buFontTx/>
              <a:buNone/>
            </a:pPr>
            <a:r>
              <a:rPr lang="en-US" altLang="en-US" sz="1600" dirty="0">
                <a:solidFill>
                  <a:srgbClr val="262626"/>
                </a:solidFill>
                <a:latin typeface="Courier New" panose="02070309020205020404" pitchFamily="49" charset="0"/>
              </a:rPr>
              <a:t>        Date expected = new Date(2050, 3, 1);</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("date after +14 days", expected, </a:t>
            </a:r>
            <a:r>
              <a:rPr lang="en-US" altLang="en-US" sz="1600" b="1" dirty="0">
                <a:solidFill>
                  <a:srgbClr val="262626"/>
                </a:solidFill>
                <a:latin typeface="Courier New" panose="02070309020205020404" pitchFamily="49" charset="0"/>
              </a:rPr>
              <a:t>actual</a:t>
            </a:r>
            <a:r>
              <a:rPr lang="en-US" altLang="en-US" sz="1600" dirty="0">
                <a:solidFill>
                  <a:srgbClr val="262626"/>
                </a:solidFill>
                <a:latin typeface="Courier New" panose="02070309020205020404" pitchFamily="49" charset="0"/>
              </a:rPr>
              <a:t>);</a:t>
            </a:r>
            <a:endParaRPr lang="en-US" altLang="en-US" sz="1600" b="1" dirty="0">
              <a:solidFill>
                <a:srgbClr val="008000"/>
              </a:solidFill>
              <a:latin typeface="Courier New" panose="02070309020205020404" pitchFamily="49" charset="0"/>
            </a:endParaRPr>
          </a:p>
          <a:p>
            <a:pPr eaLnBrk="1" hangingPunct="1">
              <a:lnSpc>
                <a:spcPct val="70000"/>
              </a:lnSpc>
              <a:buFontTx/>
              <a:buNone/>
            </a:pP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b="1" dirty="0">
                <a:solidFill>
                  <a:srgbClr val="008000"/>
                </a:solidFill>
                <a:latin typeface="Courier New" panose="02070309020205020404" pitchFamily="49" charset="0"/>
              </a:rPr>
              <a:t>    // give descriptive names to expected/actual values</a:t>
            </a:r>
          </a:p>
          <a:p>
            <a:pPr eaLnBrk="1" hangingPunct="1">
              <a:lnSpc>
                <a:spcPct val="70000"/>
              </a:lnSpc>
              <a:buFontTx/>
              <a:buNone/>
            </a:pPr>
            <a:r>
              <a:rPr lang="en-US" altLang="en-US" sz="1600" dirty="0">
                <a:solidFill>
                  <a:srgbClr val="262626"/>
                </a:solidFill>
                <a:latin typeface="Courier New" panose="02070309020205020404" pitchFamily="49" charset="0"/>
              </a:rPr>
              <a:t>}</a:t>
            </a:r>
          </a:p>
        </p:txBody>
      </p:sp>
      <p:sp>
        <p:nvSpPr>
          <p:cNvPr id="4" name="Rectangle 3"/>
          <p:cNvSpPr txBox="1">
            <a:spLocks noChangeArrowheads="1"/>
          </p:cNvSpPr>
          <p:nvPr/>
        </p:nvSpPr>
        <p:spPr bwMode="auto">
          <a:xfrm>
            <a:off x="827584" y="1704357"/>
            <a:ext cx="8116391" cy="4172916"/>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defRPr>
            </a:lvl9pPr>
          </a:lstStyle>
          <a:p>
            <a:pPr>
              <a:lnSpc>
                <a:spcPct val="70000"/>
              </a:lnSpc>
              <a:buFontTx/>
              <a:buNone/>
            </a:pPr>
            <a:r>
              <a:rPr lang="en-US" altLang="en-US" sz="1600" b="0" kern="0" dirty="0">
                <a:solidFill>
                  <a:srgbClr val="262626"/>
                </a:solidFill>
                <a:latin typeface="Courier New" panose="02070309020205020404" pitchFamily="49" charset="0"/>
              </a:rPr>
              <a:t>public class </a:t>
            </a:r>
            <a:r>
              <a:rPr lang="en-US" altLang="en-US" sz="1600" b="0" kern="0" dirty="0" err="1">
                <a:solidFill>
                  <a:srgbClr val="262626"/>
                </a:solidFill>
                <a:latin typeface="Courier New" panose="02070309020205020404" pitchFamily="49" charset="0"/>
              </a:rPr>
              <a:t>DateTest</a:t>
            </a:r>
            <a:r>
              <a:rPr lang="en-US" altLang="en-US" sz="1600" b="0" kern="0" dirty="0">
                <a:solidFill>
                  <a:srgbClr val="262626"/>
                </a:solidFill>
                <a:latin typeface="Courier New" panose="02070309020205020404" pitchFamily="49" charset="0"/>
              </a:rPr>
              <a:t> {</a:t>
            </a:r>
          </a:p>
          <a:p>
            <a:pPr>
              <a:lnSpc>
                <a:spcPct val="70000"/>
              </a:lnSpc>
              <a:buFontTx/>
              <a:buNone/>
            </a:pPr>
            <a:r>
              <a:rPr lang="en-US" altLang="en-US" sz="1600" b="0" kern="0" dirty="0">
                <a:solidFill>
                  <a:srgbClr val="262626"/>
                </a:solidFill>
                <a:latin typeface="Courier New" panose="02070309020205020404" pitchFamily="49" charset="0"/>
              </a:rPr>
              <a:t>    @Test</a:t>
            </a:r>
          </a:p>
          <a:p>
            <a:pPr>
              <a:lnSpc>
                <a:spcPct val="70000"/>
              </a:lnSpc>
              <a:buFontTx/>
              <a:buNone/>
            </a:pPr>
            <a:r>
              <a:rPr lang="en-US" altLang="en-US" sz="1600" b="0" kern="0" dirty="0">
                <a:solidFill>
                  <a:srgbClr val="262626"/>
                </a:solidFill>
                <a:latin typeface="Courier New" panose="02070309020205020404" pitchFamily="49" charset="0"/>
              </a:rPr>
              <a:t>    public void </a:t>
            </a:r>
            <a:r>
              <a:rPr lang="en-US" altLang="en-US" sz="1600" kern="0" dirty="0">
                <a:solidFill>
                  <a:srgbClr val="FF0000"/>
                </a:solidFill>
                <a:latin typeface="Courier New" panose="02070309020205020404" pitchFamily="49" charset="0"/>
              </a:rPr>
              <a:t>test_1</a:t>
            </a:r>
            <a:r>
              <a:rPr lang="en-US" altLang="en-US" sz="1600" b="1" kern="0" dirty="0">
                <a:solidFill>
                  <a:schemeClr val="accent2"/>
                </a:solidFill>
                <a:latin typeface="Courier New" panose="02070309020205020404" pitchFamily="49" charset="0"/>
              </a:rPr>
              <a:t> </a:t>
            </a:r>
            <a:r>
              <a:rPr lang="en-US" altLang="en-US" sz="1600" b="0" kern="0" dirty="0">
                <a:solidFill>
                  <a:srgbClr val="262626"/>
                </a:solidFill>
                <a:latin typeface="Courier New" panose="02070309020205020404" pitchFamily="49" charset="0"/>
              </a:rPr>
              <a:t>() {</a:t>
            </a:r>
          </a:p>
          <a:p>
            <a:pPr>
              <a:lnSpc>
                <a:spcPct val="70000"/>
              </a:lnSpc>
              <a:buFontTx/>
              <a:buNone/>
            </a:pPr>
            <a:r>
              <a:rPr lang="en-US" altLang="en-US" sz="1600" b="0" kern="0" dirty="0">
                <a:solidFill>
                  <a:srgbClr val="262626"/>
                </a:solidFill>
                <a:latin typeface="Courier New" panose="02070309020205020404" pitchFamily="49" charset="0"/>
              </a:rPr>
              <a:t>        Date </a:t>
            </a:r>
            <a:r>
              <a:rPr lang="en-US" altLang="en-US" sz="1600" b="1" kern="0" dirty="0">
                <a:solidFill>
                  <a:srgbClr val="262626"/>
                </a:solidFill>
                <a:latin typeface="Courier New" panose="02070309020205020404" pitchFamily="49" charset="0"/>
              </a:rPr>
              <a:t>actual</a:t>
            </a:r>
            <a:r>
              <a:rPr lang="en-US" altLang="en-US" sz="1600" b="0" kern="0" dirty="0">
                <a:solidFill>
                  <a:srgbClr val="262626"/>
                </a:solidFill>
                <a:latin typeface="Courier New" panose="02070309020205020404" pitchFamily="49" charset="0"/>
              </a:rPr>
              <a:t> = new Date(2050, 2, 15);</a:t>
            </a:r>
          </a:p>
          <a:p>
            <a:pPr>
              <a:lnSpc>
                <a:spcPct val="70000"/>
              </a:lnSpc>
              <a:buFontTx/>
              <a:buNone/>
            </a:pPr>
            <a:r>
              <a:rPr lang="en-US" altLang="en-US" sz="1600" b="0" kern="0" dirty="0">
                <a:solidFill>
                  <a:srgbClr val="262626"/>
                </a:solidFill>
                <a:latin typeface="Courier New" panose="02070309020205020404" pitchFamily="49" charset="0"/>
              </a:rPr>
              <a:t>        </a:t>
            </a:r>
            <a:r>
              <a:rPr lang="en-US" altLang="en-US" sz="1600" b="1" kern="0" dirty="0" err="1">
                <a:solidFill>
                  <a:srgbClr val="262626"/>
                </a:solidFill>
                <a:latin typeface="Courier New" panose="02070309020205020404" pitchFamily="49" charset="0"/>
              </a:rPr>
              <a:t>actual</a:t>
            </a:r>
            <a:r>
              <a:rPr lang="en-US" altLang="en-US" sz="1600" b="0" kern="0" dirty="0" err="1">
                <a:solidFill>
                  <a:srgbClr val="262626"/>
                </a:solidFill>
                <a:latin typeface="Courier New" panose="02070309020205020404" pitchFamily="49" charset="0"/>
              </a:rPr>
              <a:t>.addDays</a:t>
            </a:r>
            <a:r>
              <a:rPr lang="en-US" altLang="en-US" sz="1600" b="0" kern="0" dirty="0">
                <a:solidFill>
                  <a:srgbClr val="262626"/>
                </a:solidFill>
                <a:latin typeface="Courier New" panose="02070309020205020404" pitchFamily="49" charset="0"/>
              </a:rPr>
              <a:t>(4);</a:t>
            </a:r>
          </a:p>
          <a:p>
            <a:pPr>
              <a:lnSpc>
                <a:spcPct val="70000"/>
              </a:lnSpc>
              <a:buFontTx/>
              <a:buNone/>
            </a:pPr>
            <a:r>
              <a:rPr lang="en-US" altLang="en-US" sz="1600" b="0" kern="0" dirty="0">
                <a:solidFill>
                  <a:srgbClr val="262626"/>
                </a:solidFill>
                <a:latin typeface="Courier New" panose="02070309020205020404" pitchFamily="49" charset="0"/>
              </a:rPr>
              <a:t>        Date expected = new Date(2050, 2, 19);</a:t>
            </a:r>
          </a:p>
          <a:p>
            <a:pPr>
              <a:lnSpc>
                <a:spcPct val="70000"/>
              </a:lnSpc>
              <a:buFontTx/>
              <a:buNone/>
            </a:pPr>
            <a:r>
              <a:rPr lang="en-US" altLang="en-US" sz="1600" b="0" kern="0" dirty="0">
                <a:solidFill>
                  <a:srgbClr val="262626"/>
                </a:solidFill>
                <a:latin typeface="Courier New" panose="02070309020205020404" pitchFamily="49" charset="0"/>
              </a:rPr>
              <a:t>        </a:t>
            </a:r>
            <a:r>
              <a:rPr lang="en-US" altLang="en-US" sz="1600" b="0" kern="0" dirty="0" err="1">
                <a:solidFill>
                  <a:srgbClr val="262626"/>
                </a:solidFill>
                <a:latin typeface="Courier New" panose="02070309020205020404" pitchFamily="49" charset="0"/>
              </a:rPr>
              <a:t>assertEquals</a:t>
            </a:r>
            <a:r>
              <a:rPr lang="en-US" altLang="en-US" sz="1600" b="0" kern="0" dirty="0">
                <a:solidFill>
                  <a:srgbClr val="262626"/>
                </a:solidFill>
                <a:latin typeface="Courier New" panose="02070309020205020404" pitchFamily="49" charset="0"/>
              </a:rPr>
              <a:t>("date after +4 days", expected, </a:t>
            </a:r>
            <a:r>
              <a:rPr lang="en-US" altLang="en-US" sz="1600" b="1" kern="0" dirty="0">
                <a:solidFill>
                  <a:srgbClr val="262626"/>
                </a:solidFill>
                <a:latin typeface="Courier New" panose="02070309020205020404" pitchFamily="49" charset="0"/>
              </a:rPr>
              <a:t>actual</a:t>
            </a:r>
            <a:r>
              <a:rPr lang="en-US" altLang="en-US" sz="1600" b="0" kern="0" dirty="0">
                <a:solidFill>
                  <a:srgbClr val="262626"/>
                </a:solidFill>
                <a:latin typeface="Courier New" panose="02070309020205020404" pitchFamily="49" charset="0"/>
              </a:rPr>
              <a:t>);</a:t>
            </a:r>
            <a:endParaRPr lang="en-US" altLang="en-US" sz="1600" b="1" kern="0" dirty="0">
              <a:solidFill>
                <a:srgbClr val="008000"/>
              </a:solidFill>
              <a:latin typeface="Courier New" panose="02070309020205020404" pitchFamily="49" charset="0"/>
            </a:endParaRPr>
          </a:p>
          <a:p>
            <a:pPr>
              <a:lnSpc>
                <a:spcPct val="70000"/>
              </a:lnSpc>
              <a:buFontTx/>
              <a:buNone/>
            </a:pPr>
            <a:r>
              <a:rPr lang="en-US" altLang="en-US" sz="1600" b="0" kern="0" dirty="0">
                <a:solidFill>
                  <a:srgbClr val="262626"/>
                </a:solidFill>
                <a:latin typeface="Courier New" panose="02070309020205020404" pitchFamily="49" charset="0"/>
              </a:rPr>
              <a:t>    }</a:t>
            </a:r>
            <a:endParaRPr lang="en-US" altLang="en-US" sz="1600" b="1" kern="0" dirty="0">
              <a:solidFill>
                <a:srgbClr val="008000"/>
              </a:solidFill>
              <a:latin typeface="Courier New" panose="02070309020205020404" pitchFamily="49" charset="0"/>
            </a:endParaRPr>
          </a:p>
          <a:p>
            <a:pPr>
              <a:lnSpc>
                <a:spcPct val="70000"/>
              </a:lnSpc>
              <a:buFontTx/>
              <a:buNone/>
            </a:pPr>
            <a:r>
              <a:rPr lang="en-US" altLang="en-US" sz="1600" b="1" kern="0" dirty="0">
                <a:solidFill>
                  <a:srgbClr val="008000"/>
                </a:solidFill>
                <a:latin typeface="Courier New" panose="02070309020205020404" pitchFamily="49" charset="0"/>
              </a:rPr>
              <a:t>    // give test case methods really long descriptive names</a:t>
            </a:r>
          </a:p>
          <a:p>
            <a:pPr>
              <a:lnSpc>
                <a:spcPct val="70000"/>
              </a:lnSpc>
              <a:buFontTx/>
              <a:buNone/>
            </a:pPr>
            <a:r>
              <a:rPr lang="en-US" altLang="en-US" sz="1600" b="0" kern="0" dirty="0">
                <a:solidFill>
                  <a:srgbClr val="262626"/>
                </a:solidFill>
                <a:latin typeface="Courier New" panose="02070309020205020404" pitchFamily="49" charset="0"/>
              </a:rPr>
              <a:t>    @Test</a:t>
            </a:r>
          </a:p>
          <a:p>
            <a:pPr>
              <a:lnSpc>
                <a:spcPct val="70000"/>
              </a:lnSpc>
              <a:buFontTx/>
              <a:buNone/>
            </a:pPr>
            <a:r>
              <a:rPr lang="en-US" altLang="en-US" sz="1600" b="0" kern="0" dirty="0">
                <a:solidFill>
                  <a:srgbClr val="262626"/>
                </a:solidFill>
                <a:latin typeface="Courier New" panose="02070309020205020404" pitchFamily="49" charset="0"/>
              </a:rPr>
              <a:t>    public void </a:t>
            </a:r>
            <a:r>
              <a:rPr lang="en-US" altLang="en-US" sz="1600" kern="0" dirty="0">
                <a:solidFill>
                  <a:srgbClr val="FF0000"/>
                </a:solidFill>
                <a:latin typeface="Courier New" panose="02070309020205020404" pitchFamily="49" charset="0"/>
              </a:rPr>
              <a:t>test_2</a:t>
            </a:r>
            <a:r>
              <a:rPr lang="en-US" altLang="en-US" sz="1600" b="0" kern="0" dirty="0">
                <a:solidFill>
                  <a:srgbClr val="262626"/>
                </a:solidFill>
                <a:latin typeface="Courier New" panose="02070309020205020404" pitchFamily="49" charset="0"/>
              </a:rPr>
              <a:t>() {</a:t>
            </a:r>
          </a:p>
          <a:p>
            <a:pPr>
              <a:lnSpc>
                <a:spcPct val="70000"/>
              </a:lnSpc>
              <a:buFontTx/>
              <a:buNone/>
            </a:pPr>
            <a:r>
              <a:rPr lang="en-US" altLang="en-US" sz="1600" b="0" kern="0" dirty="0">
                <a:solidFill>
                  <a:srgbClr val="262626"/>
                </a:solidFill>
                <a:latin typeface="Courier New" panose="02070309020205020404" pitchFamily="49" charset="0"/>
              </a:rPr>
              <a:t>        Date </a:t>
            </a:r>
            <a:r>
              <a:rPr lang="en-US" altLang="en-US" sz="1600" b="1" kern="0" dirty="0">
                <a:solidFill>
                  <a:srgbClr val="262626"/>
                </a:solidFill>
                <a:latin typeface="Courier New" panose="02070309020205020404" pitchFamily="49" charset="0"/>
              </a:rPr>
              <a:t>actual</a:t>
            </a:r>
            <a:r>
              <a:rPr lang="en-US" altLang="en-US" sz="1600" b="0" kern="0" dirty="0">
                <a:solidFill>
                  <a:srgbClr val="262626"/>
                </a:solidFill>
                <a:latin typeface="Courier New" panose="02070309020205020404" pitchFamily="49" charset="0"/>
              </a:rPr>
              <a:t> = new Date(2050, 2, 15);</a:t>
            </a:r>
          </a:p>
          <a:p>
            <a:pPr>
              <a:lnSpc>
                <a:spcPct val="70000"/>
              </a:lnSpc>
              <a:buFontTx/>
              <a:buNone/>
            </a:pPr>
            <a:r>
              <a:rPr lang="en-US" altLang="en-US" sz="1600" b="0" kern="0" dirty="0">
                <a:solidFill>
                  <a:srgbClr val="262626"/>
                </a:solidFill>
                <a:latin typeface="Courier New" panose="02070309020205020404" pitchFamily="49" charset="0"/>
              </a:rPr>
              <a:t>        </a:t>
            </a:r>
            <a:r>
              <a:rPr lang="en-US" altLang="en-US" sz="1600" b="1" kern="0" dirty="0" err="1">
                <a:solidFill>
                  <a:srgbClr val="262626"/>
                </a:solidFill>
                <a:latin typeface="Courier New" panose="02070309020205020404" pitchFamily="49" charset="0"/>
              </a:rPr>
              <a:t>actual</a:t>
            </a:r>
            <a:r>
              <a:rPr lang="en-US" altLang="en-US" sz="1600" b="0" kern="0" dirty="0" err="1">
                <a:solidFill>
                  <a:srgbClr val="262626"/>
                </a:solidFill>
                <a:latin typeface="Courier New" panose="02070309020205020404" pitchFamily="49" charset="0"/>
              </a:rPr>
              <a:t>.addDays</a:t>
            </a:r>
            <a:r>
              <a:rPr lang="en-US" altLang="en-US" sz="1600" b="0" kern="0" dirty="0">
                <a:solidFill>
                  <a:srgbClr val="262626"/>
                </a:solidFill>
                <a:latin typeface="Courier New" panose="02070309020205020404" pitchFamily="49" charset="0"/>
              </a:rPr>
              <a:t>(14);</a:t>
            </a:r>
          </a:p>
          <a:p>
            <a:pPr>
              <a:lnSpc>
                <a:spcPct val="70000"/>
              </a:lnSpc>
              <a:buFontTx/>
              <a:buNone/>
            </a:pPr>
            <a:r>
              <a:rPr lang="en-US" altLang="en-US" sz="1600" b="0" kern="0" dirty="0">
                <a:solidFill>
                  <a:srgbClr val="262626"/>
                </a:solidFill>
                <a:latin typeface="Courier New" panose="02070309020205020404" pitchFamily="49" charset="0"/>
              </a:rPr>
              <a:t>        Date expected = new Date(2050, 3, 1);</a:t>
            </a:r>
          </a:p>
          <a:p>
            <a:pPr>
              <a:lnSpc>
                <a:spcPct val="70000"/>
              </a:lnSpc>
              <a:buFontTx/>
              <a:buNone/>
            </a:pPr>
            <a:r>
              <a:rPr lang="en-US" altLang="en-US" sz="1600" b="0" kern="0" dirty="0">
                <a:solidFill>
                  <a:srgbClr val="262626"/>
                </a:solidFill>
                <a:latin typeface="Courier New" panose="02070309020205020404" pitchFamily="49" charset="0"/>
              </a:rPr>
              <a:t>        </a:t>
            </a:r>
            <a:r>
              <a:rPr lang="en-US" altLang="en-US" sz="1600" b="0" kern="0" dirty="0" err="1">
                <a:solidFill>
                  <a:srgbClr val="262626"/>
                </a:solidFill>
                <a:latin typeface="Courier New" panose="02070309020205020404" pitchFamily="49" charset="0"/>
              </a:rPr>
              <a:t>assertEquals</a:t>
            </a:r>
            <a:r>
              <a:rPr lang="en-US" altLang="en-US" sz="1600" b="0" kern="0" dirty="0">
                <a:solidFill>
                  <a:srgbClr val="262626"/>
                </a:solidFill>
                <a:latin typeface="Courier New" panose="02070309020205020404" pitchFamily="49" charset="0"/>
              </a:rPr>
              <a:t>("date after +14 days", expected, </a:t>
            </a:r>
            <a:r>
              <a:rPr lang="en-US" altLang="en-US" sz="1600" b="1" kern="0" dirty="0">
                <a:solidFill>
                  <a:srgbClr val="262626"/>
                </a:solidFill>
                <a:latin typeface="Courier New" panose="02070309020205020404" pitchFamily="49" charset="0"/>
              </a:rPr>
              <a:t>actual</a:t>
            </a:r>
            <a:r>
              <a:rPr lang="en-US" altLang="en-US" sz="1600" b="0" kern="0" dirty="0">
                <a:solidFill>
                  <a:srgbClr val="262626"/>
                </a:solidFill>
                <a:latin typeface="Courier New" panose="02070309020205020404" pitchFamily="49" charset="0"/>
              </a:rPr>
              <a:t>);</a:t>
            </a:r>
            <a:endParaRPr lang="en-US" altLang="en-US" sz="1600" b="1" kern="0" dirty="0">
              <a:solidFill>
                <a:srgbClr val="008000"/>
              </a:solidFill>
              <a:latin typeface="Courier New" panose="02070309020205020404" pitchFamily="49" charset="0"/>
            </a:endParaRPr>
          </a:p>
          <a:p>
            <a:pPr>
              <a:lnSpc>
                <a:spcPct val="70000"/>
              </a:lnSpc>
              <a:buFontTx/>
              <a:buNone/>
            </a:pPr>
            <a:r>
              <a:rPr lang="en-US" altLang="en-US" sz="1600" b="0" kern="0" dirty="0">
                <a:solidFill>
                  <a:srgbClr val="262626"/>
                </a:solidFill>
                <a:latin typeface="Courier New" panose="02070309020205020404" pitchFamily="49" charset="0"/>
              </a:rPr>
              <a:t>    }</a:t>
            </a:r>
          </a:p>
          <a:p>
            <a:pPr>
              <a:lnSpc>
                <a:spcPct val="70000"/>
              </a:lnSpc>
              <a:buFontTx/>
              <a:buNone/>
            </a:pPr>
            <a:r>
              <a:rPr lang="en-US" altLang="en-US" sz="1600" b="1" kern="0" dirty="0">
                <a:solidFill>
                  <a:srgbClr val="008000"/>
                </a:solidFill>
                <a:latin typeface="Courier New" panose="02070309020205020404" pitchFamily="49" charset="0"/>
              </a:rPr>
              <a:t>    // give descriptive names to expected/actual values</a:t>
            </a:r>
          </a:p>
          <a:p>
            <a:pPr>
              <a:lnSpc>
                <a:spcPct val="70000"/>
              </a:lnSpc>
              <a:buFontTx/>
              <a:buNone/>
            </a:pPr>
            <a:r>
              <a:rPr lang="en-US" altLang="en-US" sz="1600" b="0" kern="0" dirty="0">
                <a:solidFill>
                  <a:srgbClr val="262626"/>
                </a:solidFill>
                <a:latin typeface="Courier New" panose="02070309020205020404" pitchFamily="49" charset="0"/>
              </a:rPr>
              <a:t>}</a:t>
            </a:r>
          </a:p>
        </p:txBody>
      </p:sp>
      <p:sp>
        <p:nvSpPr>
          <p:cNvPr id="5" name="Slide Number Placeholder 4">
            <a:extLst>
              <a:ext uri="{FF2B5EF4-FFF2-40B4-BE49-F238E27FC236}">
                <a16:creationId xmlns:a16="http://schemas.microsoft.com/office/drawing/2014/main" id="{7A92013A-3143-4542-A81D-F00CA74308F1}"/>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67</a:t>
            </a:fld>
            <a:endParaRPr lang="en-US" altLang="ja-JP"/>
          </a:p>
        </p:txBody>
      </p:sp>
    </p:spTree>
    <p:extLst>
      <p:ext uri="{BB962C8B-B14F-4D97-AF65-F5344CB8AC3E}">
        <p14:creationId xmlns:p14="http://schemas.microsoft.com/office/powerpoint/2010/main" val="278130931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What's Wrong with This?</a:t>
            </a:r>
          </a:p>
        </p:txBody>
      </p:sp>
      <p:sp>
        <p:nvSpPr>
          <p:cNvPr id="27651" name="Rectangle 3"/>
          <p:cNvSpPr>
            <a:spLocks noGrp="1" noChangeArrowheads="1"/>
          </p:cNvSpPr>
          <p:nvPr>
            <p:ph idx="1"/>
          </p:nvPr>
        </p:nvSpPr>
        <p:spPr>
          <a:xfrm>
            <a:off x="683568" y="1772816"/>
            <a:ext cx="8260408" cy="4320480"/>
          </a:xfrm>
        </p:spPr>
        <p:txBody>
          <a:bodyPr/>
          <a:lstStyle/>
          <a:p>
            <a:pPr eaLnBrk="1" hangingPunct="1">
              <a:lnSpc>
                <a:spcPct val="70000"/>
              </a:lnSpc>
              <a:buFontTx/>
              <a:buNone/>
            </a:pPr>
            <a:r>
              <a:rPr lang="en-US" altLang="en-US" sz="1800" dirty="0">
                <a:solidFill>
                  <a:srgbClr val="262626"/>
                </a:solidFill>
                <a:latin typeface="Courier New" panose="02070309020205020404" pitchFamily="49" charset="0"/>
              </a:rPr>
              <a:t>public class </a:t>
            </a:r>
            <a:r>
              <a:rPr lang="en-US" altLang="en-US" sz="1800" dirty="0" err="1">
                <a:solidFill>
                  <a:srgbClr val="262626"/>
                </a:solidFill>
                <a:latin typeface="Courier New" panose="02070309020205020404" pitchFamily="49" charset="0"/>
              </a:rPr>
              <a:t>DateTest</a:t>
            </a: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@Test</a:t>
            </a:r>
          </a:p>
          <a:p>
            <a:pPr eaLnBrk="1" hangingPunct="1">
              <a:lnSpc>
                <a:spcPct val="70000"/>
              </a:lnSpc>
              <a:buFontTx/>
              <a:buNone/>
            </a:pPr>
            <a:r>
              <a:rPr lang="en-US" altLang="en-US" sz="1800" dirty="0">
                <a:solidFill>
                  <a:srgbClr val="262626"/>
                </a:solidFill>
                <a:latin typeface="Courier New" panose="02070309020205020404" pitchFamily="49" charset="0"/>
              </a:rPr>
              <a:t>    public void test_addDays_addJustOneDay_1() {</a:t>
            </a:r>
          </a:p>
          <a:p>
            <a:pPr eaLnBrk="1" hangingPunct="1">
              <a:lnSpc>
                <a:spcPct val="70000"/>
              </a:lnSpc>
              <a:buFontTx/>
              <a:buNone/>
            </a:pPr>
            <a:r>
              <a:rPr lang="en-US" altLang="en-US" sz="1800" dirty="0">
                <a:solidFill>
                  <a:srgbClr val="262626"/>
                </a:solidFill>
                <a:latin typeface="Courier New" panose="02070309020205020404" pitchFamily="49" charset="0"/>
              </a:rPr>
              <a:t>        Date actual = new Date(2050, 2, 15);</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actual.addDays</a:t>
            </a:r>
            <a:r>
              <a:rPr lang="en-US" altLang="en-US" sz="1800" dirty="0">
                <a:solidFill>
                  <a:srgbClr val="262626"/>
                </a:solidFill>
                <a:latin typeface="Courier New" panose="02070309020205020404" pitchFamily="49" charset="0"/>
              </a:rPr>
              <a:t>(1);</a:t>
            </a:r>
          </a:p>
          <a:p>
            <a:pPr eaLnBrk="1" hangingPunct="1">
              <a:lnSpc>
                <a:spcPct val="70000"/>
              </a:lnSpc>
              <a:buFontTx/>
              <a:buNone/>
            </a:pPr>
            <a:r>
              <a:rPr lang="en-US" altLang="en-US" sz="1800" dirty="0">
                <a:solidFill>
                  <a:srgbClr val="262626"/>
                </a:solidFill>
                <a:latin typeface="Courier New" panose="02070309020205020404" pitchFamily="49" charset="0"/>
              </a:rPr>
              <a:t>        Date expected = new Date(2050, 2, 16);</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solidFill>
                  <a:srgbClr val="262626"/>
                </a:solidFill>
                <a:latin typeface="Courier New" panose="02070309020205020404" pitchFamily="49" charset="0"/>
              </a:rPr>
              <a:t>(</a:t>
            </a:r>
          </a:p>
          <a:p>
            <a:pPr eaLnBrk="1" hangingPunct="1">
              <a:lnSpc>
                <a:spcPct val="70000"/>
              </a:lnSpc>
              <a:buFontTx/>
              <a:buNone/>
            </a:pPr>
            <a:r>
              <a:rPr lang="en-US" altLang="en-US" sz="1800" dirty="0">
                <a:solidFill>
                  <a:srgbClr val="262626"/>
                </a:solidFill>
                <a:latin typeface="Courier New" panose="02070309020205020404" pitchFamily="49" charset="0"/>
              </a:rPr>
              <a:t>            "should have gotten " + expected + "\n" +</a:t>
            </a:r>
          </a:p>
          <a:p>
            <a:pPr eaLnBrk="1" hangingPunct="1">
              <a:lnSpc>
                <a:spcPct val="70000"/>
              </a:lnSpc>
              <a:buFontTx/>
              <a:buNone/>
            </a:pPr>
            <a:r>
              <a:rPr lang="en-US" altLang="en-US" sz="1800" dirty="0">
                <a:solidFill>
                  <a:srgbClr val="262626"/>
                </a:solidFill>
                <a:latin typeface="Courier New" panose="02070309020205020404" pitchFamily="49" charset="0"/>
              </a:rPr>
              <a:t>            " but instead got " + actual\n", </a:t>
            </a:r>
          </a:p>
          <a:p>
            <a:pPr eaLnBrk="1" hangingPunct="1">
              <a:lnSpc>
                <a:spcPct val="70000"/>
              </a:lnSpc>
              <a:buFontTx/>
              <a:buNone/>
            </a:pPr>
            <a:r>
              <a:rPr lang="en-US" altLang="en-US" sz="1800" dirty="0">
                <a:solidFill>
                  <a:srgbClr val="262626"/>
                </a:solidFill>
                <a:latin typeface="Courier New" panose="02070309020205020404" pitchFamily="49" charset="0"/>
              </a:rPr>
              <a:t>            expected, actual);</a:t>
            </a:r>
            <a:endParaRPr lang="en-US" altLang="en-US" sz="1800" b="1" dirty="0">
              <a:solidFill>
                <a:srgbClr val="008000"/>
              </a:solidFill>
              <a:latin typeface="Courier New" panose="02070309020205020404" pitchFamily="49" charset="0"/>
            </a:endParaRP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a:t>
            </a:r>
          </a:p>
        </p:txBody>
      </p:sp>
      <p:sp>
        <p:nvSpPr>
          <p:cNvPr id="4" name="Slide Number Placeholder 4">
            <a:extLst>
              <a:ext uri="{FF2B5EF4-FFF2-40B4-BE49-F238E27FC236}">
                <a16:creationId xmlns:a16="http://schemas.microsoft.com/office/drawing/2014/main" id="{4B56E6F6-FD4E-4AD0-A222-0E7C0DC47A60}"/>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68</a:t>
            </a:fld>
            <a:endParaRPr lang="en-US" altLang="ja-JP"/>
          </a:p>
        </p:txBody>
      </p:sp>
      <p:sp>
        <p:nvSpPr>
          <p:cNvPr id="2" name="Rectangle 1">
            <a:extLst>
              <a:ext uri="{FF2B5EF4-FFF2-40B4-BE49-F238E27FC236}">
                <a16:creationId xmlns:a16="http://schemas.microsoft.com/office/drawing/2014/main" id="{6BF1A920-7660-400C-860A-3905DA53E2E3}"/>
              </a:ext>
            </a:extLst>
          </p:cNvPr>
          <p:cNvSpPr/>
          <p:nvPr/>
        </p:nvSpPr>
        <p:spPr>
          <a:xfrm>
            <a:off x="899592" y="5322662"/>
            <a:ext cx="7715200" cy="62600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eaLnBrk="1" hangingPunct="1">
              <a:lnSpc>
                <a:spcPct val="70000"/>
              </a:lnSpc>
              <a:buFontTx/>
              <a:buNone/>
            </a:pPr>
            <a:r>
              <a:rPr lang="en-US" altLang="en-US" b="0" dirty="0">
                <a:solidFill>
                  <a:srgbClr val="FF0000"/>
                </a:solidFill>
                <a:latin typeface="Calibri" panose="020F0502020204030204" pitchFamily="34" charset="0"/>
                <a:cs typeface="Calibri" panose="020F0502020204030204" pitchFamily="34" charset="0"/>
              </a:rPr>
              <a:t>JUnit will already show the expected and actual values in its output and no need to repeat them in the assertion message</a:t>
            </a:r>
          </a:p>
        </p:txBody>
      </p:sp>
    </p:spTree>
    <p:extLst>
      <p:ext uri="{BB962C8B-B14F-4D97-AF65-F5344CB8AC3E}">
        <p14:creationId xmlns:p14="http://schemas.microsoft.com/office/powerpoint/2010/main" val="207037431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Good Assertion Messages</a:t>
            </a:r>
          </a:p>
        </p:txBody>
      </p:sp>
      <p:sp>
        <p:nvSpPr>
          <p:cNvPr id="28675" name="Rectangle 3"/>
          <p:cNvSpPr>
            <a:spLocks noGrp="1" noChangeArrowheads="1"/>
          </p:cNvSpPr>
          <p:nvPr>
            <p:ph idx="1"/>
          </p:nvPr>
        </p:nvSpPr>
        <p:spPr>
          <a:xfrm>
            <a:off x="539552" y="1700808"/>
            <a:ext cx="8664870" cy="4392488"/>
          </a:xfrm>
        </p:spPr>
        <p:txBody>
          <a:bodyPr/>
          <a:lstStyle/>
          <a:p>
            <a:pPr eaLnBrk="1" hangingPunct="1">
              <a:lnSpc>
                <a:spcPct val="70000"/>
              </a:lnSpc>
              <a:buFontTx/>
              <a:buNone/>
            </a:pPr>
            <a:r>
              <a:rPr lang="en-US" altLang="en-US" sz="1800" dirty="0">
                <a:solidFill>
                  <a:srgbClr val="262626"/>
                </a:solidFill>
                <a:latin typeface="Courier New" panose="02070309020205020404" pitchFamily="49" charset="0"/>
              </a:rPr>
              <a:t>public class </a:t>
            </a:r>
            <a:r>
              <a:rPr lang="en-US" altLang="en-US" sz="1800" dirty="0" err="1">
                <a:solidFill>
                  <a:srgbClr val="262626"/>
                </a:solidFill>
                <a:latin typeface="Courier New" panose="02070309020205020404" pitchFamily="49" charset="0"/>
              </a:rPr>
              <a:t>DateTest</a:t>
            </a: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@Test</a:t>
            </a:r>
          </a:p>
          <a:p>
            <a:pPr eaLnBrk="1" hangingPunct="1">
              <a:lnSpc>
                <a:spcPct val="70000"/>
              </a:lnSpc>
              <a:buFontTx/>
              <a:buNone/>
            </a:pPr>
            <a:r>
              <a:rPr lang="en-US" altLang="en-US" sz="1800" dirty="0">
                <a:solidFill>
                  <a:srgbClr val="262626"/>
                </a:solidFill>
                <a:latin typeface="Courier New" panose="02070309020205020404" pitchFamily="49" charset="0"/>
              </a:rPr>
              <a:t>    public void test_addDays_addJustOneDay_1() {</a:t>
            </a:r>
          </a:p>
          <a:p>
            <a:pPr eaLnBrk="1" hangingPunct="1">
              <a:lnSpc>
                <a:spcPct val="70000"/>
              </a:lnSpc>
              <a:buFontTx/>
              <a:buNone/>
            </a:pPr>
            <a:r>
              <a:rPr lang="en-US" altLang="en-US" sz="1800" dirty="0">
                <a:solidFill>
                  <a:srgbClr val="262626"/>
                </a:solidFill>
                <a:latin typeface="Courier New" panose="02070309020205020404" pitchFamily="49" charset="0"/>
              </a:rPr>
              <a:t>        Date actual = new Date(2050, 2, 15);</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actual.addDays</a:t>
            </a:r>
            <a:r>
              <a:rPr lang="en-US" altLang="en-US" sz="1800" dirty="0">
                <a:solidFill>
                  <a:srgbClr val="262626"/>
                </a:solidFill>
                <a:latin typeface="Courier New" panose="02070309020205020404" pitchFamily="49" charset="0"/>
              </a:rPr>
              <a:t>(1);</a:t>
            </a:r>
          </a:p>
          <a:p>
            <a:pPr eaLnBrk="1" hangingPunct="1">
              <a:lnSpc>
                <a:spcPct val="70000"/>
              </a:lnSpc>
              <a:buFontTx/>
              <a:buNone/>
            </a:pPr>
            <a:r>
              <a:rPr lang="en-US" altLang="en-US" sz="1800" dirty="0">
                <a:solidFill>
                  <a:srgbClr val="262626"/>
                </a:solidFill>
                <a:latin typeface="Courier New" panose="02070309020205020404" pitchFamily="49" charset="0"/>
              </a:rPr>
              <a:t>        Date expected = new Date(2050, 2, 16);</a:t>
            </a:r>
          </a:p>
          <a:p>
            <a:pPr eaLnBrk="1" hangingPunct="1">
              <a:lnSpc>
                <a:spcPct val="70000"/>
              </a:lnSpc>
              <a:buFontTx/>
              <a:buNone/>
            </a:pPr>
            <a:r>
              <a:rPr lang="en-US" altLang="en-US" sz="1800" dirty="0">
                <a:solidFill>
                  <a:srgbClr val="262626"/>
                </a:solidFill>
                <a:latin typeface="Courier New" panose="02070309020205020404" pitchFamily="49" charset="0"/>
              </a:rPr>
              <a:t>        </a:t>
            </a:r>
            <a:r>
              <a:rPr lang="en-US" altLang="en-US" sz="1800" dirty="0" err="1">
                <a:solidFill>
                  <a:srgbClr val="262626"/>
                </a:solidFill>
                <a:latin typeface="Courier New" panose="02070309020205020404" pitchFamily="49" charset="0"/>
              </a:rPr>
              <a:t>assertEquals</a:t>
            </a:r>
            <a:r>
              <a:rPr lang="en-US" altLang="en-US" sz="1800" dirty="0">
                <a:latin typeface="Courier New" panose="02070309020205020404" pitchFamily="49" charset="0"/>
              </a:rPr>
              <a:t>(</a:t>
            </a:r>
            <a:r>
              <a:rPr lang="en-US" altLang="en-US" sz="1800" b="1" dirty="0">
                <a:solidFill>
                  <a:srgbClr val="FF0000"/>
                </a:solidFill>
                <a:latin typeface="Courier New" panose="02070309020205020404" pitchFamily="49" charset="0"/>
              </a:rPr>
              <a:t>"adding one day to 2050/2/15"</a:t>
            </a:r>
            <a:r>
              <a:rPr lang="en-US" altLang="en-US" sz="1800" dirty="0">
                <a:latin typeface="Courier New" panose="02070309020205020404" pitchFamily="49" charset="0"/>
              </a:rPr>
              <a:t>,</a:t>
            </a:r>
            <a:r>
              <a:rPr lang="en-US" altLang="en-US" sz="1800" dirty="0">
                <a:solidFill>
                  <a:srgbClr val="FF0000"/>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expected, actual);</a:t>
            </a:r>
            <a:endParaRPr lang="en-US" altLang="en-US" sz="1800" b="1" dirty="0">
              <a:solidFill>
                <a:srgbClr val="008000"/>
              </a:solidFill>
              <a:latin typeface="Courier New" panose="02070309020205020404" pitchFamily="49" charset="0"/>
            </a:endParaRP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    ...</a:t>
            </a:r>
          </a:p>
          <a:p>
            <a:pPr eaLnBrk="1" hangingPunct="1">
              <a:lnSpc>
                <a:spcPct val="70000"/>
              </a:lnSpc>
              <a:buFontTx/>
              <a:buNone/>
            </a:pPr>
            <a:r>
              <a:rPr lang="en-US" altLang="en-US" sz="1800" dirty="0">
                <a:solidFill>
                  <a:srgbClr val="262626"/>
                </a:solidFill>
                <a:latin typeface="Courier New" panose="02070309020205020404" pitchFamily="49" charset="0"/>
              </a:rPr>
              <a:t>}</a:t>
            </a:r>
          </a:p>
          <a:p>
            <a:pPr eaLnBrk="1" hangingPunct="1">
              <a:lnSpc>
                <a:spcPct val="70000"/>
              </a:lnSpc>
              <a:buFontTx/>
              <a:buNone/>
            </a:pPr>
            <a:endParaRPr lang="en-US" altLang="en-US" sz="1800" dirty="0">
              <a:solidFill>
                <a:srgbClr val="262626"/>
              </a:solidFill>
              <a:latin typeface="Courier New" panose="02070309020205020404" pitchFamily="49" charset="0"/>
            </a:endParaRPr>
          </a:p>
          <a:p>
            <a:pPr eaLnBrk="1" hangingPunct="1">
              <a:lnSpc>
                <a:spcPct val="70000"/>
              </a:lnSpc>
              <a:buFontTx/>
              <a:buNone/>
            </a:pPr>
            <a:r>
              <a:rPr lang="en-US" altLang="en-US" sz="1800" b="1" dirty="0">
                <a:solidFill>
                  <a:srgbClr val="008000"/>
                </a:solidFill>
                <a:latin typeface="Courier New" panose="02070309020205020404" pitchFamily="49" charset="0"/>
              </a:rPr>
              <a:t>// JUnit will already show</a:t>
            </a:r>
          </a:p>
          <a:p>
            <a:pPr eaLnBrk="1" hangingPunct="1">
              <a:lnSpc>
                <a:spcPct val="70000"/>
              </a:lnSpc>
              <a:buFontTx/>
              <a:buNone/>
            </a:pPr>
            <a:r>
              <a:rPr lang="en-US" altLang="en-US" sz="1800" b="1" dirty="0">
                <a:solidFill>
                  <a:srgbClr val="008000"/>
                </a:solidFill>
                <a:latin typeface="Courier New" panose="02070309020205020404" pitchFamily="49" charset="0"/>
              </a:rPr>
              <a:t>// the expected and actual</a:t>
            </a:r>
          </a:p>
          <a:p>
            <a:pPr eaLnBrk="1" hangingPunct="1">
              <a:lnSpc>
                <a:spcPct val="70000"/>
              </a:lnSpc>
              <a:buFontTx/>
              <a:buNone/>
            </a:pPr>
            <a:r>
              <a:rPr lang="en-US" altLang="en-US" sz="1800" b="1" dirty="0">
                <a:solidFill>
                  <a:srgbClr val="008000"/>
                </a:solidFill>
                <a:latin typeface="Courier New" panose="02070309020205020404" pitchFamily="49" charset="0"/>
              </a:rPr>
              <a:t>// values in its output;</a:t>
            </a:r>
          </a:p>
          <a:p>
            <a:pPr eaLnBrk="1" hangingPunct="1">
              <a:lnSpc>
                <a:spcPct val="70000"/>
              </a:lnSpc>
              <a:buFontTx/>
              <a:buNone/>
            </a:pPr>
            <a:r>
              <a:rPr lang="en-US" altLang="en-US" sz="1800" b="1" dirty="0">
                <a:solidFill>
                  <a:srgbClr val="008000"/>
                </a:solidFill>
                <a:latin typeface="Courier New" panose="02070309020205020404" pitchFamily="49" charset="0"/>
              </a:rPr>
              <a:t>//</a:t>
            </a:r>
          </a:p>
          <a:p>
            <a:pPr eaLnBrk="1" hangingPunct="1">
              <a:lnSpc>
                <a:spcPct val="70000"/>
              </a:lnSpc>
              <a:buFontTx/>
              <a:buNone/>
            </a:pPr>
            <a:r>
              <a:rPr lang="en-US" altLang="en-US" sz="1800" b="1" dirty="0">
                <a:solidFill>
                  <a:srgbClr val="008000"/>
                </a:solidFill>
                <a:latin typeface="Courier New" panose="02070309020205020404" pitchFamily="49" charset="0"/>
              </a:rPr>
              <a:t>// don't need to repeat them</a:t>
            </a:r>
          </a:p>
          <a:p>
            <a:pPr eaLnBrk="1" hangingPunct="1">
              <a:lnSpc>
                <a:spcPct val="70000"/>
              </a:lnSpc>
              <a:buFontTx/>
              <a:buNone/>
            </a:pPr>
            <a:r>
              <a:rPr lang="en-US" altLang="en-US" sz="1800" b="1" dirty="0">
                <a:solidFill>
                  <a:srgbClr val="008000"/>
                </a:solidFill>
                <a:latin typeface="Courier New" panose="02070309020205020404" pitchFamily="49" charset="0"/>
              </a:rPr>
              <a:t>// in the assertion message</a:t>
            </a: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610" y="3573016"/>
            <a:ext cx="425767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Line 5"/>
          <p:cNvSpPr>
            <a:spLocks noChangeShapeType="1"/>
          </p:cNvSpPr>
          <p:nvPr/>
        </p:nvSpPr>
        <p:spPr bwMode="auto">
          <a:xfrm>
            <a:off x="4342410" y="4335016"/>
            <a:ext cx="2590800" cy="1524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Slide Number Placeholder 4">
            <a:extLst>
              <a:ext uri="{FF2B5EF4-FFF2-40B4-BE49-F238E27FC236}">
                <a16:creationId xmlns:a16="http://schemas.microsoft.com/office/drawing/2014/main" id="{1A54D9AB-CCEE-4E5F-9B2A-0EC206B484C2}"/>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69</a:t>
            </a:fld>
            <a:endParaRPr lang="en-US" altLang="ja-JP"/>
          </a:p>
        </p:txBody>
      </p:sp>
    </p:spTree>
    <p:extLst>
      <p:ext uri="{BB962C8B-B14F-4D97-AF65-F5344CB8AC3E}">
        <p14:creationId xmlns:p14="http://schemas.microsoft.com/office/powerpoint/2010/main" val="3405720919"/>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57CC3-CDCB-4707-A894-084F93035825}"/>
              </a:ext>
            </a:extLst>
          </p:cNvPr>
          <p:cNvSpPr>
            <a:spLocks noGrp="1"/>
          </p:cNvSpPr>
          <p:nvPr>
            <p:ph type="title"/>
          </p:nvPr>
        </p:nvSpPr>
        <p:spPr/>
        <p:txBody>
          <a:bodyPr/>
          <a:lstStyle/>
          <a:p>
            <a:r>
              <a:rPr lang="en-US" dirty="0"/>
              <a:t>Testing Approaches</a:t>
            </a:r>
          </a:p>
        </p:txBody>
      </p:sp>
      <p:sp>
        <p:nvSpPr>
          <p:cNvPr id="3" name="Content Placeholder 2">
            <a:extLst>
              <a:ext uri="{FF2B5EF4-FFF2-40B4-BE49-F238E27FC236}">
                <a16:creationId xmlns:a16="http://schemas.microsoft.com/office/drawing/2014/main" id="{6F61CEDC-61ED-4112-AE17-EC7827DE3851}"/>
              </a:ext>
            </a:extLst>
          </p:cNvPr>
          <p:cNvSpPr>
            <a:spLocks noGrp="1"/>
          </p:cNvSpPr>
          <p:nvPr>
            <p:ph idx="1"/>
          </p:nvPr>
        </p:nvSpPr>
        <p:spPr/>
        <p:txBody>
          <a:bodyPr/>
          <a:lstStyle/>
          <a:p>
            <a:r>
              <a:rPr lang="en-US" sz="2800" dirty="0"/>
              <a:t>Exhaustive testing</a:t>
            </a:r>
          </a:p>
          <a:p>
            <a:pPr lvl="1"/>
            <a:r>
              <a:rPr lang="en-US" sz="2400" dirty="0"/>
              <a:t>Pros: guarantee</a:t>
            </a:r>
          </a:p>
          <a:p>
            <a:pPr lvl="1"/>
            <a:r>
              <a:rPr lang="en-CA" sz="2400" dirty="0"/>
              <a:t>Cons: infeasible in most real world applications</a:t>
            </a:r>
          </a:p>
          <a:p>
            <a:r>
              <a:rPr lang="en-CA" sz="2800" dirty="0"/>
              <a:t>Random testing (ad-hoc, exploratory)</a:t>
            </a:r>
          </a:p>
          <a:p>
            <a:pPr lvl="1"/>
            <a:r>
              <a:rPr lang="en-US" sz="2400" dirty="0"/>
              <a:t>Pros: cheap</a:t>
            </a:r>
          </a:p>
          <a:p>
            <a:pPr lvl="1"/>
            <a:r>
              <a:rPr lang="en-CA" sz="2400" dirty="0"/>
              <a:t>Cons: inefficient in many situations</a:t>
            </a:r>
          </a:p>
          <a:p>
            <a:r>
              <a:rPr lang="en-US" sz="2800" dirty="0"/>
              <a:t>Partitioning</a:t>
            </a:r>
          </a:p>
          <a:p>
            <a:pPr lvl="1"/>
            <a:r>
              <a:rPr lang="en-US" sz="2400" dirty="0"/>
              <a:t>Pros: effective in theory</a:t>
            </a:r>
          </a:p>
          <a:p>
            <a:pPr lvl="1"/>
            <a:r>
              <a:rPr lang="en-US" sz="2400" dirty="0"/>
              <a:t>Cons: practical solutions?</a:t>
            </a:r>
          </a:p>
        </p:txBody>
      </p:sp>
      <p:sp>
        <p:nvSpPr>
          <p:cNvPr id="4" name="Footer Placeholder 3">
            <a:extLst>
              <a:ext uri="{FF2B5EF4-FFF2-40B4-BE49-F238E27FC236}">
                <a16:creationId xmlns:a16="http://schemas.microsoft.com/office/drawing/2014/main" id="{F2B9E018-315F-444A-848E-5F25A93E9379}"/>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47C2507D-3194-4FFA-ACE4-06EFB798F0FB}"/>
              </a:ext>
            </a:extLst>
          </p:cNvPr>
          <p:cNvSpPr>
            <a:spLocks noGrp="1"/>
          </p:cNvSpPr>
          <p:nvPr>
            <p:ph type="sldNum" sz="quarter" idx="12"/>
          </p:nvPr>
        </p:nvSpPr>
        <p:spPr/>
        <p:txBody>
          <a:bodyPr/>
          <a:lstStyle/>
          <a:p>
            <a:fld id="{E0C33045-984B-4F44-A077-3B45BEEE9467}" type="slidenum">
              <a:rPr lang="ja-JP" altLang="en-US" smtClean="0"/>
              <a:pPr/>
              <a:t>7</a:t>
            </a:fld>
            <a:endParaRPr lang="en-US" altLang="ja-JP"/>
          </a:p>
        </p:txBody>
      </p:sp>
      <p:grpSp>
        <p:nvGrpSpPr>
          <p:cNvPr id="6" name="Group 5">
            <a:extLst>
              <a:ext uri="{FF2B5EF4-FFF2-40B4-BE49-F238E27FC236}">
                <a16:creationId xmlns:a16="http://schemas.microsoft.com/office/drawing/2014/main" id="{F570C3B2-0CD9-4B07-BF8B-5A3F9B078EFC}"/>
              </a:ext>
            </a:extLst>
          </p:cNvPr>
          <p:cNvGrpSpPr/>
          <p:nvPr/>
        </p:nvGrpSpPr>
        <p:grpSpPr>
          <a:xfrm>
            <a:off x="7092280" y="3072681"/>
            <a:ext cx="1304290" cy="1436439"/>
            <a:chOff x="7452320" y="1920553"/>
            <a:chExt cx="1304290" cy="1436439"/>
          </a:xfrm>
        </p:grpSpPr>
        <p:sp>
          <p:nvSpPr>
            <p:cNvPr id="7" name="Right Brace 6">
              <a:extLst>
                <a:ext uri="{FF2B5EF4-FFF2-40B4-BE49-F238E27FC236}">
                  <a16:creationId xmlns:a16="http://schemas.microsoft.com/office/drawing/2014/main" id="{F0DF3C5D-2E24-40F3-BC7F-A26A792655D2}"/>
                </a:ext>
              </a:extLst>
            </p:cNvPr>
            <p:cNvSpPr/>
            <p:nvPr/>
          </p:nvSpPr>
          <p:spPr bwMode="auto">
            <a:xfrm>
              <a:off x="7452320" y="1920553"/>
              <a:ext cx="504056" cy="1436439"/>
            </a:xfrm>
            <a:prstGeom prst="rightBrac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dirty="0">
                <a:ln>
                  <a:noFill/>
                </a:ln>
                <a:solidFill>
                  <a:srgbClr val="FF0000"/>
                </a:solidFill>
                <a:effectLst/>
                <a:latin typeface="Tahoma" pitchFamily="34" charset="0"/>
                <a:ea typeface="ＭＳ Ｐゴシック" charset="-128"/>
              </a:endParaRPr>
            </a:p>
          </p:txBody>
        </p:sp>
        <p:sp>
          <p:nvSpPr>
            <p:cNvPr id="8" name="TextBox 7">
              <a:extLst>
                <a:ext uri="{FF2B5EF4-FFF2-40B4-BE49-F238E27FC236}">
                  <a16:creationId xmlns:a16="http://schemas.microsoft.com/office/drawing/2014/main" id="{9937EE2B-CC9A-48FF-8929-7EDF03F46182}"/>
                </a:ext>
              </a:extLst>
            </p:cNvPr>
            <p:cNvSpPr txBox="1"/>
            <p:nvPr/>
          </p:nvSpPr>
          <p:spPr>
            <a:xfrm>
              <a:off x="7956391" y="2102888"/>
              <a:ext cx="800219" cy="1071768"/>
            </a:xfrm>
            <a:prstGeom prst="rect">
              <a:avLst/>
            </a:prstGeom>
            <a:noFill/>
          </p:spPr>
          <p:txBody>
            <a:bodyPr vert="eaVert" wrap="none" rtlCol="0">
              <a:spAutoFit/>
            </a:bodyPr>
            <a:lstStyle/>
            <a:p>
              <a:r>
                <a:rPr lang="en-US" sz="2000" dirty="0">
                  <a:solidFill>
                    <a:srgbClr val="FF0000"/>
                  </a:solidFill>
                </a:rPr>
                <a:t>Done</a:t>
              </a:r>
            </a:p>
            <a:p>
              <a:r>
                <a:rPr lang="en-US" sz="2000" dirty="0">
                  <a:solidFill>
                    <a:srgbClr val="FF0000"/>
                  </a:solidFill>
                </a:rPr>
                <a:t>Already</a:t>
              </a:r>
              <a:endParaRPr lang="en-CA" sz="2000" dirty="0">
                <a:solidFill>
                  <a:srgbClr val="FF0000"/>
                </a:solidFill>
              </a:endParaRPr>
            </a:p>
          </p:txBody>
        </p:sp>
      </p:grpSp>
    </p:spTree>
    <p:extLst>
      <p:ext uri="{BB962C8B-B14F-4D97-AF65-F5344CB8AC3E}">
        <p14:creationId xmlns:p14="http://schemas.microsoft.com/office/powerpoint/2010/main" val="335243611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pPr eaLnBrk="1" fontAlgn="auto" hangingPunct="1">
              <a:spcAft>
                <a:spcPts val="0"/>
              </a:spcAft>
              <a:defRPr/>
            </a:pPr>
            <a:r>
              <a:rPr lang="en-US" sz="3600" dirty="0"/>
              <a:t>Annotations - </a:t>
            </a:r>
            <a:r>
              <a:rPr lang="en-US" sz="3600" dirty="0">
                <a:solidFill>
                  <a:schemeClr val="tx2">
                    <a:satMod val="130000"/>
                  </a:schemeClr>
                </a:solidFill>
              </a:rPr>
              <a:t>Pervasive Timeouts</a:t>
            </a:r>
          </a:p>
        </p:txBody>
      </p:sp>
      <p:sp>
        <p:nvSpPr>
          <p:cNvPr id="517123" name="Rectangle 3"/>
          <p:cNvSpPr>
            <a:spLocks noGrp="1" noChangeArrowheads="1"/>
          </p:cNvSpPr>
          <p:nvPr>
            <p:ph idx="1"/>
          </p:nvPr>
        </p:nvSpPr>
        <p:spPr>
          <a:xfrm>
            <a:off x="971600" y="1556792"/>
            <a:ext cx="7972375" cy="4824536"/>
          </a:xfrm>
        </p:spPr>
        <p:txBody>
          <a:bodyPr>
            <a:normAutofit lnSpcReduction="10000"/>
          </a:bodyPr>
          <a:lstStyle/>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public class </a:t>
            </a:r>
            <a:r>
              <a:rPr lang="en-US" sz="1600" dirty="0" err="1">
                <a:solidFill>
                  <a:srgbClr val="262626"/>
                </a:solidFill>
                <a:latin typeface="Courier New" pitchFamily="49" charset="0"/>
              </a:rPr>
              <a:t>DateTest</a:t>
            </a:r>
            <a:r>
              <a:rPr lang="en-US" sz="1600" dirty="0">
                <a:solidFill>
                  <a:srgbClr val="262626"/>
                </a:solidFill>
                <a:latin typeface="Courier New" pitchFamily="49" charset="0"/>
              </a:rPr>
              <a:t> {</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@Test</a:t>
            </a:r>
            <a:r>
              <a:rPr lang="en-US" sz="1600" b="1" dirty="0">
                <a:solidFill>
                  <a:srgbClr val="FF0000"/>
                </a:solidFill>
                <a:latin typeface="Courier New" pitchFamily="49" charset="0"/>
              </a:rPr>
              <a:t>(timeout = DEFAULT_TIMEOUT)</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public void test_</a:t>
            </a:r>
            <a:r>
              <a:rPr lang="en-US" sz="1600" b="1" dirty="0">
                <a:solidFill>
                  <a:srgbClr val="FF0000"/>
                </a:solidFill>
                <a:latin typeface="Courier New" pitchFamily="49" charset="0"/>
              </a:rPr>
              <a:t>addDays_withinSameMonth_1</a:t>
            </a:r>
            <a:r>
              <a:rPr lang="en-US" sz="1600" dirty="0">
                <a:solidFill>
                  <a:srgbClr val="262626"/>
                </a:solidFill>
                <a:latin typeface="Courier New" pitchFamily="49" charset="0"/>
              </a:rPr>
              <a:t>() {</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Date d = new Date(2050, 2, 15);</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dirty="0" err="1">
                <a:solidFill>
                  <a:srgbClr val="262626"/>
                </a:solidFill>
                <a:latin typeface="Courier New" pitchFamily="49" charset="0"/>
              </a:rPr>
              <a:t>d.addDays</a:t>
            </a:r>
            <a:r>
              <a:rPr lang="en-US" sz="1600" dirty="0">
                <a:solidFill>
                  <a:srgbClr val="262626"/>
                </a:solidFill>
                <a:latin typeface="Courier New" pitchFamily="49" charset="0"/>
              </a:rPr>
              <a:t>(4);</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Date expected = new Date(2050, 2, 19);</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dirty="0" err="1">
                <a:solidFill>
                  <a:srgbClr val="262626"/>
                </a:solidFill>
                <a:latin typeface="Courier New" pitchFamily="49" charset="0"/>
              </a:rPr>
              <a:t>assertEquals</a:t>
            </a:r>
            <a:r>
              <a:rPr lang="en-US" sz="1600" dirty="0">
                <a:solidFill>
                  <a:srgbClr val="262626"/>
                </a:solidFill>
                <a:latin typeface="Courier New" pitchFamily="49" charset="0"/>
              </a:rPr>
              <a:t>("date after +4 days", expected, d);</a:t>
            </a:r>
            <a:endParaRPr lang="en-US" sz="1600" b="1" dirty="0">
              <a:solidFill>
                <a:srgbClr val="008000"/>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endParaRPr lang="en-US" sz="1600" b="1" dirty="0">
              <a:solidFill>
                <a:srgbClr val="008000"/>
              </a:solidFill>
              <a:latin typeface="Courier New" pitchFamily="49" charset="0"/>
            </a:endParaRPr>
          </a:p>
          <a:p>
            <a:pPr marL="365760" indent="-283464" eaLnBrk="1" fontAlgn="auto" hangingPunct="1">
              <a:lnSpc>
                <a:spcPct val="70000"/>
              </a:lnSpc>
              <a:spcAft>
                <a:spcPts val="0"/>
              </a:spcAft>
              <a:buFontTx/>
              <a:buNone/>
              <a:defRPr/>
            </a:pPr>
            <a:endParaRPr lang="en-US" sz="1600" dirty="0">
              <a:solidFill>
                <a:srgbClr val="262626"/>
              </a:solidFill>
              <a:latin typeface="Courier New" pitchFamily="49" charset="0"/>
            </a:endParaRPr>
          </a:p>
          <a:p>
            <a:pPr marL="365760" indent="-283464" eaLnBrk="1" fontAlgn="auto" hangingPunct="1">
              <a:lnSpc>
                <a:spcPct val="70000"/>
              </a:lnSpc>
              <a:spcAft>
                <a:spcPts val="0"/>
              </a:spcAft>
              <a:buFontTx/>
              <a:buNone/>
              <a:defRPr/>
            </a:pPr>
            <a:endParaRPr lang="en-US" sz="1600" dirty="0">
              <a:solidFill>
                <a:srgbClr val="262626"/>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@Test</a:t>
            </a:r>
            <a:r>
              <a:rPr lang="en-US" sz="1600" b="1" dirty="0">
                <a:solidFill>
                  <a:srgbClr val="FF0000"/>
                </a:solidFill>
                <a:latin typeface="Courier New" pitchFamily="49" charset="0"/>
              </a:rPr>
              <a:t>(timeout = DEFAULT_TIMEOUT)</a:t>
            </a:r>
            <a:endParaRPr lang="en-US" sz="1600" dirty="0">
              <a:solidFill>
                <a:srgbClr val="FF0000"/>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public void test_</a:t>
            </a:r>
            <a:r>
              <a:rPr lang="en-US" sz="1600" b="1" dirty="0">
                <a:solidFill>
                  <a:srgbClr val="FF0000"/>
                </a:solidFill>
                <a:latin typeface="Courier New" pitchFamily="49" charset="0"/>
              </a:rPr>
              <a:t>addDays_wrapToNextMonth_2</a:t>
            </a:r>
            <a:r>
              <a:rPr lang="en-US" sz="1600" dirty="0">
                <a:solidFill>
                  <a:srgbClr val="262626"/>
                </a:solidFill>
                <a:latin typeface="Courier New" pitchFamily="49" charset="0"/>
              </a:rPr>
              <a:t>() {</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Date d = new Date(2050, 2, 15);</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dirty="0" err="1">
                <a:solidFill>
                  <a:srgbClr val="262626"/>
                </a:solidFill>
                <a:latin typeface="Courier New" pitchFamily="49" charset="0"/>
              </a:rPr>
              <a:t>d.addDays</a:t>
            </a:r>
            <a:r>
              <a:rPr lang="en-US" sz="1600" dirty="0">
                <a:solidFill>
                  <a:srgbClr val="262626"/>
                </a:solidFill>
                <a:latin typeface="Courier New" pitchFamily="49" charset="0"/>
              </a:rPr>
              <a:t>(14);</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Date expected = new Date(2050, 3, 1);</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dirty="0" err="1">
                <a:solidFill>
                  <a:srgbClr val="262626"/>
                </a:solidFill>
                <a:latin typeface="Courier New" pitchFamily="49" charset="0"/>
              </a:rPr>
              <a:t>assertEquals</a:t>
            </a:r>
            <a:r>
              <a:rPr lang="en-US" sz="1600" dirty="0">
                <a:solidFill>
                  <a:srgbClr val="262626"/>
                </a:solidFill>
                <a:latin typeface="Courier New" pitchFamily="49" charset="0"/>
              </a:rPr>
              <a:t>("date after +14 days", expected, d);</a:t>
            </a:r>
            <a:endParaRPr lang="en-US" sz="1600" b="1" dirty="0">
              <a:solidFill>
                <a:srgbClr val="008000"/>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endParaRPr lang="en-US" sz="1600" b="1" dirty="0">
              <a:solidFill>
                <a:srgbClr val="008000"/>
              </a:solidFill>
              <a:latin typeface="Courier New" pitchFamily="49" charset="0"/>
            </a:endParaRPr>
          </a:p>
          <a:p>
            <a:pPr marL="365760" indent="-283464" eaLnBrk="1" fontAlgn="auto" hangingPunct="1">
              <a:lnSpc>
                <a:spcPct val="70000"/>
              </a:lnSpc>
              <a:spcAft>
                <a:spcPts val="0"/>
              </a:spcAft>
              <a:buFontTx/>
              <a:buNone/>
              <a:defRPr/>
            </a:pPr>
            <a:endParaRPr lang="en-US" sz="1600" dirty="0">
              <a:solidFill>
                <a:srgbClr val="262626"/>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a:t>
            </a:r>
            <a:r>
              <a:rPr lang="en-US" sz="1600" b="1" dirty="0">
                <a:solidFill>
                  <a:srgbClr val="008000"/>
                </a:solidFill>
                <a:latin typeface="Courier New" pitchFamily="49" charset="0"/>
              </a:rPr>
              <a:t>// It is good to have a timeout for every test case </a:t>
            </a:r>
          </a:p>
          <a:p>
            <a:pPr marL="365760" indent="-283464" eaLnBrk="1" fontAlgn="auto" hangingPunct="1">
              <a:lnSpc>
                <a:spcPct val="70000"/>
              </a:lnSpc>
              <a:spcAft>
                <a:spcPts val="0"/>
              </a:spcAft>
              <a:buFontTx/>
              <a:buNone/>
              <a:defRPr/>
            </a:pPr>
            <a:r>
              <a:rPr lang="en-US" sz="1600" b="1" dirty="0">
                <a:solidFill>
                  <a:srgbClr val="008000"/>
                </a:solidFill>
                <a:latin typeface="Courier New" pitchFamily="49" charset="0"/>
              </a:rPr>
              <a:t>    // so it can't lead to an infinite loop; </a:t>
            </a:r>
          </a:p>
          <a:p>
            <a:pPr marL="365760" indent="-283464" eaLnBrk="1" fontAlgn="auto" hangingPunct="1">
              <a:lnSpc>
                <a:spcPct val="70000"/>
              </a:lnSpc>
              <a:spcAft>
                <a:spcPts val="0"/>
              </a:spcAft>
              <a:buFontTx/>
              <a:buNone/>
              <a:defRPr/>
            </a:pPr>
            <a:r>
              <a:rPr lang="en-US" sz="1600" b="1" dirty="0">
                <a:solidFill>
                  <a:srgbClr val="008000"/>
                </a:solidFill>
                <a:latin typeface="Courier New" pitchFamily="49" charset="0"/>
              </a:rPr>
              <a:t>    // good to set a default, too</a:t>
            </a:r>
            <a:endParaRPr lang="en-US" sz="1600" b="1" dirty="0">
              <a:solidFill>
                <a:srgbClr val="262626"/>
              </a:solidFill>
              <a:latin typeface="Courier New" pitchFamily="49" charset="0"/>
            </a:endParaRP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    private static final </a:t>
            </a:r>
            <a:r>
              <a:rPr lang="en-US" sz="1600" dirty="0" err="1">
                <a:solidFill>
                  <a:srgbClr val="262626"/>
                </a:solidFill>
                <a:latin typeface="Courier New" pitchFamily="49" charset="0"/>
              </a:rPr>
              <a:t>int</a:t>
            </a:r>
            <a:r>
              <a:rPr lang="en-US" sz="1600" dirty="0">
                <a:solidFill>
                  <a:srgbClr val="262626"/>
                </a:solidFill>
                <a:latin typeface="Courier New" pitchFamily="49" charset="0"/>
              </a:rPr>
              <a:t> </a:t>
            </a:r>
            <a:r>
              <a:rPr lang="en-US" sz="1600" b="1" dirty="0">
                <a:solidFill>
                  <a:srgbClr val="FF0000"/>
                </a:solidFill>
                <a:latin typeface="Courier New" pitchFamily="49" charset="0"/>
              </a:rPr>
              <a:t>DEFAULT_TIMEOUT</a:t>
            </a:r>
            <a:r>
              <a:rPr lang="en-US" sz="1600" dirty="0">
                <a:solidFill>
                  <a:srgbClr val="262626"/>
                </a:solidFill>
                <a:latin typeface="Courier New" pitchFamily="49" charset="0"/>
              </a:rPr>
              <a:t> = 2000;</a:t>
            </a:r>
          </a:p>
          <a:p>
            <a:pPr marL="365760" indent="-283464" eaLnBrk="1" fontAlgn="auto" hangingPunct="1">
              <a:lnSpc>
                <a:spcPct val="70000"/>
              </a:lnSpc>
              <a:spcAft>
                <a:spcPts val="0"/>
              </a:spcAft>
              <a:buFontTx/>
              <a:buNone/>
              <a:defRPr/>
            </a:pPr>
            <a:r>
              <a:rPr lang="en-US" sz="1600" dirty="0">
                <a:solidFill>
                  <a:srgbClr val="262626"/>
                </a:solidFill>
                <a:latin typeface="Courier New" pitchFamily="49" charset="0"/>
              </a:rPr>
              <a:t>}</a:t>
            </a:r>
          </a:p>
        </p:txBody>
      </p:sp>
      <p:sp>
        <p:nvSpPr>
          <p:cNvPr id="4" name="Slide Number Placeholder 4">
            <a:extLst>
              <a:ext uri="{FF2B5EF4-FFF2-40B4-BE49-F238E27FC236}">
                <a16:creationId xmlns:a16="http://schemas.microsoft.com/office/drawing/2014/main" id="{9440F433-B6EF-4F1A-AE7D-73559F8F7199}"/>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70</a:t>
            </a:fld>
            <a:endParaRPr lang="en-US" altLang="ja-JP"/>
          </a:p>
        </p:txBody>
      </p:sp>
    </p:spTree>
    <p:extLst>
      <p:ext uri="{BB962C8B-B14F-4D97-AF65-F5344CB8AC3E}">
        <p14:creationId xmlns:p14="http://schemas.microsoft.com/office/powerpoint/2010/main" val="3396877793"/>
      </p:ext>
    </p:extLst>
  </p:cSld>
  <p:clrMapOvr>
    <a:masterClrMapping/>
  </p:clrMapOvr>
  <p:transition>
    <p:dissolv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What's Wrong with This?</a:t>
            </a:r>
          </a:p>
        </p:txBody>
      </p:sp>
      <p:sp>
        <p:nvSpPr>
          <p:cNvPr id="34819" name="Rectangle 3"/>
          <p:cNvSpPr>
            <a:spLocks noGrp="1" noChangeArrowheads="1"/>
          </p:cNvSpPr>
          <p:nvPr>
            <p:ph idx="1"/>
          </p:nvPr>
        </p:nvSpPr>
        <p:spPr>
          <a:xfrm>
            <a:off x="755576" y="1628800"/>
            <a:ext cx="8064896" cy="4870986"/>
          </a:xfrm>
        </p:spPr>
        <p:txBody>
          <a:bodyPr/>
          <a:lstStyle/>
          <a:p>
            <a:pPr eaLnBrk="1" hangingPunct="1">
              <a:lnSpc>
                <a:spcPct val="70000"/>
              </a:lnSpc>
              <a:buFontTx/>
              <a:buNone/>
            </a:pPr>
            <a:r>
              <a:rPr lang="en-US" altLang="en-US" sz="1600" dirty="0">
                <a:solidFill>
                  <a:srgbClr val="262626"/>
                </a:solidFill>
                <a:latin typeface="Courier New" panose="02070309020205020404" pitchFamily="49" charset="0"/>
              </a:rPr>
              <a:t>public class </a:t>
            </a:r>
            <a:r>
              <a:rPr lang="en-US" altLang="en-US" sz="1600" dirty="0" err="1">
                <a:solidFill>
                  <a:srgbClr val="262626"/>
                </a:solidFill>
                <a:latin typeface="Courier New" panose="02070309020205020404" pitchFamily="49" charset="0"/>
              </a:rPr>
              <a:t>DateTest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b="1" dirty="0">
                <a:solidFill>
                  <a:srgbClr val="008000"/>
                </a:solidFill>
                <a:latin typeface="Courier New" panose="02070309020205020404" pitchFamily="49" charset="0"/>
              </a:rPr>
              <a:t>    // test every day of the year</a:t>
            </a:r>
          </a:p>
          <a:p>
            <a:pPr eaLnBrk="1" hangingPunct="1">
              <a:lnSpc>
                <a:spcPct val="70000"/>
              </a:lnSpc>
              <a:buFontTx/>
              <a:buNone/>
            </a:pPr>
            <a:r>
              <a:rPr lang="en-US" altLang="en-US" sz="1600" dirty="0">
                <a:solidFill>
                  <a:srgbClr val="262626"/>
                </a:solidFill>
                <a:latin typeface="Courier New" panose="02070309020205020404" pitchFamily="49" charset="0"/>
              </a:rPr>
              <a:t>    @Test(timeout = 10000)</a:t>
            </a:r>
          </a:p>
          <a:p>
            <a:pPr eaLnBrk="1" hangingPunct="1">
              <a:lnSpc>
                <a:spcPct val="70000"/>
              </a:lnSpc>
              <a:buFontTx/>
              <a:buNone/>
            </a:pPr>
            <a:r>
              <a:rPr lang="en-US" altLang="en-US" sz="1600" dirty="0">
                <a:solidFill>
                  <a:srgbClr val="262626"/>
                </a:solidFill>
                <a:latin typeface="Courier New" panose="02070309020205020404" pitchFamily="49" charset="0"/>
              </a:rPr>
              <a:t>    public void </a:t>
            </a:r>
            <a:r>
              <a:rPr lang="en-US" altLang="en-US" sz="1600" b="1" dirty="0" err="1">
                <a:solidFill>
                  <a:srgbClr val="262626"/>
                </a:solidFill>
                <a:latin typeface="Courier New" panose="02070309020205020404" pitchFamily="49" charset="0"/>
              </a:rPr>
              <a:t>tortureTest</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Date </a:t>
            </a:r>
            <a:r>
              <a:rPr lang="en-US" altLang="en-US" sz="1600" dirty="0" err="1">
                <a:solidFill>
                  <a:srgbClr val="262626"/>
                </a:solidFill>
                <a:latin typeface="Courier New" panose="02070309020205020404" pitchFamily="49" charset="0"/>
              </a:rPr>
              <a:t>date</a:t>
            </a:r>
            <a:r>
              <a:rPr lang="en-US" altLang="en-US" sz="1600" dirty="0">
                <a:solidFill>
                  <a:srgbClr val="262626"/>
                </a:solidFill>
                <a:latin typeface="Courier New" panose="02070309020205020404" pitchFamily="49" charset="0"/>
              </a:rPr>
              <a:t> = new Date(2050, 1, 1);</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int</a:t>
            </a:r>
            <a:r>
              <a:rPr lang="en-US" altLang="en-US" sz="1600" dirty="0">
                <a:solidFill>
                  <a:srgbClr val="262626"/>
                </a:solidFill>
                <a:latin typeface="Courier New" panose="02070309020205020404" pitchFamily="49" charset="0"/>
              </a:rPr>
              <a:t> month = 1;</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int</a:t>
            </a:r>
            <a:r>
              <a:rPr lang="en-US" altLang="en-US" sz="1600" dirty="0">
                <a:solidFill>
                  <a:srgbClr val="262626"/>
                </a:solidFill>
                <a:latin typeface="Courier New" panose="02070309020205020404" pitchFamily="49" charset="0"/>
              </a:rPr>
              <a:t> day = 1;</a:t>
            </a:r>
          </a:p>
          <a:p>
            <a:pPr eaLnBrk="1" hangingPunct="1">
              <a:lnSpc>
                <a:spcPct val="70000"/>
              </a:lnSpc>
              <a:buFontTx/>
              <a:buNone/>
            </a:pPr>
            <a:r>
              <a:rPr lang="en-US" altLang="en-US" sz="1600" dirty="0">
                <a:solidFill>
                  <a:srgbClr val="262626"/>
                </a:solidFill>
                <a:latin typeface="Courier New" panose="02070309020205020404" pitchFamily="49" charset="0"/>
              </a:rPr>
              <a:t>        for (</a:t>
            </a:r>
            <a:r>
              <a:rPr lang="en-US" altLang="en-US" sz="1600" dirty="0" err="1">
                <a:solidFill>
                  <a:srgbClr val="262626"/>
                </a:solidFill>
                <a:latin typeface="Courier New" panose="02070309020205020404" pitchFamily="49" charset="0"/>
              </a:rPr>
              <a:t>int</a:t>
            </a: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i</a:t>
            </a:r>
            <a:r>
              <a:rPr lang="en-US" altLang="en-US" sz="1600" dirty="0">
                <a:solidFill>
                  <a:srgbClr val="262626"/>
                </a:solidFill>
                <a:latin typeface="Courier New" panose="02070309020205020404" pitchFamily="49" charset="0"/>
              </a:rPr>
              <a:t> = 1; </a:t>
            </a:r>
            <a:r>
              <a:rPr lang="en-US" altLang="en-US" sz="1600" dirty="0" err="1">
                <a:solidFill>
                  <a:srgbClr val="262626"/>
                </a:solidFill>
                <a:latin typeface="Courier New" panose="02070309020205020404" pitchFamily="49" charset="0"/>
              </a:rPr>
              <a:t>i</a:t>
            </a:r>
            <a:r>
              <a:rPr lang="en-US" altLang="en-US" sz="1600" dirty="0">
                <a:solidFill>
                  <a:srgbClr val="262626"/>
                </a:solidFill>
                <a:latin typeface="Courier New" panose="02070309020205020404" pitchFamily="49" charset="0"/>
              </a:rPr>
              <a:t> &lt; 365; </a:t>
            </a:r>
            <a:r>
              <a:rPr lang="en-US" altLang="en-US" sz="1600" dirty="0" err="1">
                <a:solidFill>
                  <a:srgbClr val="262626"/>
                </a:solidFill>
                <a:latin typeface="Courier New" panose="02070309020205020404" pitchFamily="49" charset="0"/>
              </a:rPr>
              <a:t>i</a:t>
            </a: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date.addDays</a:t>
            </a:r>
            <a:r>
              <a:rPr lang="en-US" altLang="en-US" sz="1600" dirty="0">
                <a:solidFill>
                  <a:srgbClr val="262626"/>
                </a:solidFill>
                <a:latin typeface="Courier New" panose="02070309020205020404" pitchFamily="49" charset="0"/>
              </a:rPr>
              <a:t>(1);</a:t>
            </a:r>
          </a:p>
          <a:p>
            <a:pPr eaLnBrk="1" hangingPunct="1">
              <a:lnSpc>
                <a:spcPct val="70000"/>
              </a:lnSpc>
              <a:buFontTx/>
              <a:buNone/>
            </a:pPr>
            <a:r>
              <a:rPr lang="en-US" altLang="en-US" sz="1600" dirty="0">
                <a:solidFill>
                  <a:srgbClr val="262626"/>
                </a:solidFill>
                <a:latin typeface="Courier New" panose="02070309020205020404" pitchFamily="49" charset="0"/>
              </a:rPr>
              <a:t>            if (day &lt; DAYS_PER_MONTH[month]) {day++;}</a:t>
            </a:r>
          </a:p>
          <a:p>
            <a:pPr eaLnBrk="1" hangingPunct="1">
              <a:lnSpc>
                <a:spcPct val="70000"/>
              </a:lnSpc>
              <a:buFontTx/>
              <a:buNone/>
            </a:pPr>
            <a:r>
              <a:rPr lang="en-US" altLang="en-US" sz="1600" dirty="0">
                <a:solidFill>
                  <a:srgbClr val="262626"/>
                </a:solidFill>
                <a:latin typeface="Courier New" panose="02070309020205020404" pitchFamily="49" charset="0"/>
              </a:rPr>
              <a:t>            else                             {month++; day=1;}</a:t>
            </a:r>
          </a:p>
          <a:p>
            <a:pPr eaLnBrk="1" hangingPunct="1">
              <a:lnSpc>
                <a:spcPct val="70000"/>
              </a:lnSpc>
              <a:buFontTx/>
              <a:buNone/>
            </a:pPr>
            <a:r>
              <a:rPr lang="en-US" altLang="en-US" sz="1600" dirty="0">
                <a:solidFill>
                  <a:srgbClr val="262626"/>
                </a:solidFill>
                <a:latin typeface="Courier New" panose="02070309020205020404" pitchFamily="49" charset="0"/>
              </a:rPr>
              <a:t>            </a:t>
            </a:r>
            <a:r>
              <a:rPr lang="en-US" altLang="en-US" sz="1600" dirty="0" err="1">
                <a:solidFill>
                  <a:srgbClr val="262626"/>
                </a:solidFill>
                <a:latin typeface="Courier New" panose="02070309020205020404" pitchFamily="49" charset="0"/>
              </a:rPr>
              <a:t>assertEquals</a:t>
            </a:r>
            <a:r>
              <a:rPr lang="en-US" altLang="en-US" sz="1600" dirty="0">
                <a:solidFill>
                  <a:srgbClr val="262626"/>
                </a:solidFill>
                <a:latin typeface="Courier New" panose="02070309020205020404" pitchFamily="49" charset="0"/>
              </a:rPr>
              <a:t>(new Date(2050, month, day), date);</a:t>
            </a:r>
          </a:p>
          <a:p>
            <a:pPr eaLnBrk="1" hangingPunct="1">
              <a:lnSpc>
                <a:spcPct val="70000"/>
              </a:lnSpc>
              <a:buFontTx/>
              <a:buNone/>
            </a:pP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a:t>
            </a:r>
          </a:p>
          <a:p>
            <a:pPr eaLnBrk="1" hangingPunct="1">
              <a:lnSpc>
                <a:spcPct val="70000"/>
              </a:lnSpc>
              <a:buFontTx/>
              <a:buNone/>
            </a:pPr>
            <a:r>
              <a:rPr lang="en-US" altLang="en-US" sz="1600" dirty="0">
                <a:solidFill>
                  <a:srgbClr val="262626"/>
                </a:solidFill>
                <a:latin typeface="Courier New" panose="02070309020205020404" pitchFamily="49" charset="0"/>
              </a:rPr>
              <a:t>    private static final </a:t>
            </a:r>
            <a:r>
              <a:rPr lang="en-US" altLang="en-US" sz="1600" dirty="0" err="1">
                <a:solidFill>
                  <a:srgbClr val="262626"/>
                </a:solidFill>
                <a:latin typeface="Courier New" panose="02070309020205020404" pitchFamily="49" charset="0"/>
              </a:rPr>
              <a:t>int</a:t>
            </a:r>
            <a:r>
              <a:rPr lang="en-US" altLang="en-US" sz="1600" dirty="0">
                <a:solidFill>
                  <a:srgbClr val="262626"/>
                </a:solidFill>
                <a:latin typeface="Courier New" panose="02070309020205020404" pitchFamily="49" charset="0"/>
              </a:rPr>
              <a:t>[] DAYS_PER_MONTH = {</a:t>
            </a:r>
          </a:p>
          <a:p>
            <a:pPr eaLnBrk="1" hangingPunct="1">
              <a:lnSpc>
                <a:spcPct val="70000"/>
              </a:lnSpc>
              <a:buFontTx/>
              <a:buNone/>
            </a:pPr>
            <a:r>
              <a:rPr lang="en-US" altLang="en-US" sz="1600" dirty="0">
                <a:solidFill>
                  <a:srgbClr val="262626"/>
                </a:solidFill>
                <a:latin typeface="Courier New" panose="02070309020205020404" pitchFamily="49" charset="0"/>
              </a:rPr>
              <a:t>        0, 31, 28, 31, 30, 31, 30, 31, 31, 30, 31, 30, 31</a:t>
            </a:r>
          </a:p>
          <a:p>
            <a:pPr eaLnBrk="1" hangingPunct="1">
              <a:lnSpc>
                <a:spcPct val="70000"/>
              </a:lnSpc>
              <a:buFontTx/>
              <a:buNone/>
            </a:pPr>
            <a:r>
              <a:rPr lang="en-US" altLang="en-US" sz="1600" dirty="0">
                <a:solidFill>
                  <a:srgbClr val="262626"/>
                </a:solidFill>
                <a:latin typeface="Courier New" panose="02070309020205020404" pitchFamily="49" charset="0"/>
              </a:rPr>
              <a:t>    }; </a:t>
            </a:r>
            <a:r>
              <a:rPr lang="en-US" altLang="en-US" sz="1600" b="1" dirty="0">
                <a:solidFill>
                  <a:srgbClr val="008000"/>
                </a:solidFill>
                <a:latin typeface="Courier New" panose="02070309020205020404" pitchFamily="49" charset="0"/>
              </a:rPr>
              <a:t>// Jan Feb Mar Apr May Jun Jul Aug Sep Oct Nov Dec</a:t>
            </a:r>
          </a:p>
          <a:p>
            <a:pPr eaLnBrk="1" hangingPunct="1">
              <a:lnSpc>
                <a:spcPct val="70000"/>
              </a:lnSpc>
              <a:buFontTx/>
              <a:buNone/>
            </a:pPr>
            <a:r>
              <a:rPr lang="en-US" altLang="en-US" sz="1600" dirty="0">
                <a:solidFill>
                  <a:srgbClr val="262626"/>
                </a:solidFill>
                <a:latin typeface="Courier New" panose="02070309020205020404" pitchFamily="49" charset="0"/>
              </a:rPr>
              <a:t>}</a:t>
            </a:r>
          </a:p>
        </p:txBody>
      </p:sp>
      <p:sp>
        <p:nvSpPr>
          <p:cNvPr id="4" name="Slide Number Placeholder 4">
            <a:extLst>
              <a:ext uri="{FF2B5EF4-FFF2-40B4-BE49-F238E27FC236}">
                <a16:creationId xmlns:a16="http://schemas.microsoft.com/office/drawing/2014/main" id="{9670F2F7-0B54-4969-9120-AF5D26E13FD1}"/>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71</a:t>
            </a:fld>
            <a:endParaRPr lang="en-US" altLang="ja-JP"/>
          </a:p>
        </p:txBody>
      </p:sp>
    </p:spTree>
    <p:extLst>
      <p:ext uri="{BB962C8B-B14F-4D97-AF65-F5344CB8AC3E}">
        <p14:creationId xmlns:p14="http://schemas.microsoft.com/office/powerpoint/2010/main" val="3301165118"/>
      </p:ext>
    </p:extLst>
  </p:cSld>
  <p:clrMapOvr>
    <a:masterClrMapping/>
  </p:clrMapOvr>
  <p:transition>
    <p:dissolv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Trustworthy Tests</a:t>
            </a:r>
          </a:p>
        </p:txBody>
      </p:sp>
      <p:sp>
        <p:nvSpPr>
          <p:cNvPr id="525315" name="Rectangle 3"/>
          <p:cNvSpPr>
            <a:spLocks noGrp="1" noChangeArrowheads="1"/>
          </p:cNvSpPr>
          <p:nvPr>
            <p:ph idx="1"/>
          </p:nvPr>
        </p:nvSpPr>
        <p:spPr>
          <a:xfrm>
            <a:off x="611560" y="1556792"/>
            <a:ext cx="8332415" cy="4608512"/>
          </a:xfrm>
        </p:spPr>
        <p:txBody>
          <a:bodyPr>
            <a:normAutofit fontScale="70000" lnSpcReduction="20000"/>
          </a:bodyPr>
          <a:lstStyle/>
          <a:p>
            <a:pPr marL="365760" indent="-283464" algn="just" eaLnBrk="1" fontAlgn="auto" hangingPunct="1">
              <a:spcAft>
                <a:spcPts val="0"/>
              </a:spcAft>
              <a:buFont typeface="Wingdings 2"/>
              <a:buChar char=""/>
              <a:defRPr/>
            </a:pPr>
            <a:r>
              <a:rPr lang="en-US" dirty="0">
                <a:solidFill>
                  <a:srgbClr val="262626"/>
                </a:solidFill>
              </a:rPr>
              <a:t>Test one thing at a time per test method</a:t>
            </a:r>
          </a:p>
          <a:p>
            <a:pPr marL="640080" lvl="1" indent="-237744" algn="just" eaLnBrk="1" fontAlgn="auto" hangingPunct="1">
              <a:spcAft>
                <a:spcPts val="0"/>
              </a:spcAft>
              <a:buFont typeface="Verdana"/>
              <a:buChar char="◦"/>
              <a:defRPr/>
            </a:pPr>
            <a:r>
              <a:rPr lang="en-US" dirty="0">
                <a:solidFill>
                  <a:srgbClr val="404040"/>
                </a:solidFill>
              </a:rPr>
              <a:t>10 small tests are much better than 1 test 10x as large</a:t>
            </a:r>
          </a:p>
          <a:p>
            <a:pPr marL="640080" lvl="1" indent="-237744" algn="just" eaLnBrk="1" fontAlgn="auto" hangingPunct="1">
              <a:spcAft>
                <a:spcPts val="0"/>
              </a:spcAft>
              <a:buFont typeface="Verdana"/>
              <a:buChar char="◦"/>
              <a:defRPr/>
            </a:pPr>
            <a:endParaRPr lang="en-US" dirty="0">
              <a:solidFill>
                <a:srgbClr val="404040"/>
              </a:solidFill>
            </a:endParaRPr>
          </a:p>
          <a:p>
            <a:pPr marL="365760" indent="-283464" algn="just" eaLnBrk="1" fontAlgn="auto" hangingPunct="1">
              <a:spcAft>
                <a:spcPts val="0"/>
              </a:spcAft>
              <a:buFont typeface="Wingdings 2"/>
              <a:buChar char=""/>
              <a:defRPr/>
            </a:pPr>
            <a:r>
              <a:rPr lang="en-US" dirty="0">
                <a:solidFill>
                  <a:srgbClr val="262626"/>
                </a:solidFill>
              </a:rPr>
              <a:t>Each test method should have few (likely 1) assert statements</a:t>
            </a:r>
          </a:p>
          <a:p>
            <a:pPr marL="640080" lvl="1" indent="-237744" algn="just" eaLnBrk="1" fontAlgn="auto" hangingPunct="1">
              <a:spcAft>
                <a:spcPts val="0"/>
              </a:spcAft>
              <a:buFont typeface="Verdana"/>
              <a:buChar char="◦"/>
              <a:defRPr/>
            </a:pPr>
            <a:r>
              <a:rPr lang="en-US" dirty="0">
                <a:solidFill>
                  <a:srgbClr val="404040"/>
                </a:solidFill>
              </a:rPr>
              <a:t>If you assert many things, the first that fails stops the test</a:t>
            </a:r>
          </a:p>
          <a:p>
            <a:pPr marL="640080" lvl="1" indent="-237744" algn="just" eaLnBrk="1" fontAlgn="auto" hangingPunct="1">
              <a:spcAft>
                <a:spcPts val="0"/>
              </a:spcAft>
              <a:buFont typeface="Verdana"/>
              <a:buChar char="◦"/>
              <a:defRPr/>
            </a:pPr>
            <a:r>
              <a:rPr lang="en-US" dirty="0">
                <a:solidFill>
                  <a:srgbClr val="404040"/>
                </a:solidFill>
              </a:rPr>
              <a:t>You won't know whether a later assertion would have failed</a:t>
            </a:r>
          </a:p>
          <a:p>
            <a:pPr marL="640080" lvl="1" indent="-237744" algn="just" eaLnBrk="1" fontAlgn="auto" hangingPunct="1">
              <a:spcAft>
                <a:spcPts val="0"/>
              </a:spcAft>
              <a:buFont typeface="Verdana"/>
              <a:buChar char="◦"/>
              <a:defRPr/>
            </a:pPr>
            <a:endParaRPr lang="en-US" dirty="0">
              <a:solidFill>
                <a:srgbClr val="404040"/>
              </a:solidFill>
            </a:endParaRPr>
          </a:p>
          <a:p>
            <a:pPr marL="365760" indent="-283464" algn="just" eaLnBrk="1" fontAlgn="auto" hangingPunct="1">
              <a:spcAft>
                <a:spcPts val="0"/>
              </a:spcAft>
              <a:buFont typeface="Wingdings 2"/>
              <a:buChar char=""/>
              <a:defRPr/>
            </a:pPr>
            <a:r>
              <a:rPr lang="en-US" dirty="0">
                <a:solidFill>
                  <a:srgbClr val="262626"/>
                </a:solidFill>
              </a:rPr>
              <a:t>Tests should avoid logic</a:t>
            </a:r>
          </a:p>
          <a:p>
            <a:pPr marL="640080" lvl="1" indent="-237744" algn="just" eaLnBrk="1" fontAlgn="auto" hangingPunct="1">
              <a:spcAft>
                <a:spcPts val="0"/>
              </a:spcAft>
              <a:buFont typeface="Verdana"/>
              <a:buChar char="◦"/>
              <a:defRPr/>
            </a:pPr>
            <a:r>
              <a:rPr lang="en-US" dirty="0">
                <a:solidFill>
                  <a:srgbClr val="404040"/>
                </a:solidFill>
              </a:rPr>
              <a:t>minimize </a:t>
            </a:r>
            <a:r>
              <a:rPr lang="en-US" dirty="0">
                <a:solidFill>
                  <a:srgbClr val="404040"/>
                </a:solidFill>
                <a:latin typeface="Courier New" pitchFamily="49" charset="0"/>
              </a:rPr>
              <a:t>if/else</a:t>
            </a:r>
            <a:r>
              <a:rPr lang="en-US" dirty="0">
                <a:solidFill>
                  <a:srgbClr val="404040"/>
                </a:solidFill>
              </a:rPr>
              <a:t>, </a:t>
            </a:r>
            <a:r>
              <a:rPr lang="en-US" dirty="0">
                <a:solidFill>
                  <a:srgbClr val="404040"/>
                </a:solidFill>
                <a:latin typeface="Courier New" pitchFamily="49" charset="0"/>
              </a:rPr>
              <a:t>loops</a:t>
            </a:r>
            <a:r>
              <a:rPr lang="en-US" dirty="0">
                <a:solidFill>
                  <a:srgbClr val="404040"/>
                </a:solidFill>
              </a:rPr>
              <a:t>, </a:t>
            </a:r>
            <a:r>
              <a:rPr lang="en-US" dirty="0">
                <a:solidFill>
                  <a:srgbClr val="404040"/>
                </a:solidFill>
                <a:latin typeface="Courier New" pitchFamily="49" charset="0"/>
              </a:rPr>
              <a:t>switch</a:t>
            </a:r>
            <a:r>
              <a:rPr lang="en-US" dirty="0">
                <a:solidFill>
                  <a:srgbClr val="404040"/>
                </a:solidFill>
              </a:rPr>
              <a:t>, etc.</a:t>
            </a:r>
          </a:p>
          <a:p>
            <a:pPr marL="640080" lvl="1" indent="-237744" algn="just" eaLnBrk="1" fontAlgn="auto" hangingPunct="1">
              <a:spcAft>
                <a:spcPts val="0"/>
              </a:spcAft>
              <a:buFont typeface="Verdana"/>
              <a:buChar char="◦"/>
              <a:defRPr/>
            </a:pPr>
            <a:r>
              <a:rPr lang="en-US" dirty="0">
                <a:solidFill>
                  <a:srgbClr val="404040"/>
                </a:solidFill>
              </a:rPr>
              <a:t>avoid </a:t>
            </a:r>
            <a:r>
              <a:rPr lang="en-US" dirty="0">
                <a:solidFill>
                  <a:srgbClr val="404040"/>
                </a:solidFill>
                <a:latin typeface="Courier New" pitchFamily="49" charset="0"/>
              </a:rPr>
              <a:t>try/catch</a:t>
            </a:r>
          </a:p>
          <a:p>
            <a:pPr marL="886968" lvl="2" algn="just" eaLnBrk="1" fontAlgn="auto" hangingPunct="1">
              <a:spcAft>
                <a:spcPts val="0"/>
              </a:spcAft>
              <a:buFont typeface="Wingdings 2"/>
              <a:buChar char=""/>
              <a:defRPr/>
            </a:pPr>
            <a:r>
              <a:rPr lang="en-US" dirty="0"/>
              <a:t>If it's supposed to throw, use </a:t>
            </a:r>
            <a:r>
              <a:rPr lang="en-US" dirty="0">
                <a:latin typeface="Courier New" pitchFamily="49" charset="0"/>
              </a:rPr>
              <a:t>expected=</a:t>
            </a:r>
            <a:r>
              <a:rPr lang="en-US" dirty="0"/>
              <a:t> ... if not, let JUnit catch it</a:t>
            </a:r>
          </a:p>
          <a:p>
            <a:pPr marL="886968" lvl="2" algn="just" eaLnBrk="1" fontAlgn="auto" hangingPunct="1">
              <a:spcAft>
                <a:spcPts val="0"/>
              </a:spcAft>
              <a:buFont typeface="Wingdings 2"/>
              <a:buChar char=""/>
              <a:defRPr/>
            </a:pPr>
            <a:endParaRPr lang="en-US" dirty="0"/>
          </a:p>
          <a:p>
            <a:pPr marL="365760" indent="-283464" algn="just" eaLnBrk="1" fontAlgn="auto" hangingPunct="1">
              <a:spcAft>
                <a:spcPts val="0"/>
              </a:spcAft>
              <a:buFont typeface="Wingdings 2"/>
              <a:buChar char=""/>
              <a:defRPr/>
            </a:pPr>
            <a:r>
              <a:rPr lang="en-US" dirty="0">
                <a:solidFill>
                  <a:srgbClr val="262626"/>
                </a:solidFill>
              </a:rPr>
              <a:t>Torture tests are okay, but only </a:t>
            </a:r>
            <a:r>
              <a:rPr lang="en-US" i="1" dirty="0">
                <a:solidFill>
                  <a:srgbClr val="262626"/>
                </a:solidFill>
              </a:rPr>
              <a:t>in addition to</a:t>
            </a:r>
            <a:r>
              <a:rPr lang="en-US" dirty="0">
                <a:solidFill>
                  <a:srgbClr val="262626"/>
                </a:solidFill>
              </a:rPr>
              <a:t>  simple tests</a:t>
            </a:r>
          </a:p>
        </p:txBody>
      </p:sp>
      <p:sp>
        <p:nvSpPr>
          <p:cNvPr id="4" name="Slide Number Placeholder 4">
            <a:extLst>
              <a:ext uri="{FF2B5EF4-FFF2-40B4-BE49-F238E27FC236}">
                <a16:creationId xmlns:a16="http://schemas.microsoft.com/office/drawing/2014/main" id="{436B005D-038B-47C5-AF2E-5B29627AF739}"/>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72</a:t>
            </a:fld>
            <a:endParaRPr lang="en-US" altLang="ja-JP"/>
          </a:p>
        </p:txBody>
      </p:sp>
    </p:spTree>
    <p:extLst>
      <p:ext uri="{BB962C8B-B14F-4D97-AF65-F5344CB8AC3E}">
        <p14:creationId xmlns:p14="http://schemas.microsoft.com/office/powerpoint/2010/main" val="1031557960"/>
      </p:ext>
    </p:extLst>
  </p:cSld>
  <p:clrMapOvr>
    <a:masterClrMapping/>
  </p:clrMapOvr>
  <p:transition>
    <p:dissolv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3255-9A42-4F0A-9166-1A7D4CD31F1B}"/>
              </a:ext>
            </a:extLst>
          </p:cNvPr>
          <p:cNvSpPr>
            <a:spLocks noGrp="1"/>
          </p:cNvSpPr>
          <p:nvPr>
            <p:ph type="title"/>
          </p:nvPr>
        </p:nvSpPr>
        <p:spPr/>
        <p:txBody>
          <a:bodyPr/>
          <a:lstStyle/>
          <a:p>
            <a:r>
              <a:rPr lang="en-US" dirty="0"/>
              <a:t>Data-Driven Tests</a:t>
            </a:r>
          </a:p>
        </p:txBody>
      </p:sp>
      <p:sp>
        <p:nvSpPr>
          <p:cNvPr id="3" name="Content Placeholder 2">
            <a:extLst>
              <a:ext uri="{FF2B5EF4-FFF2-40B4-BE49-F238E27FC236}">
                <a16:creationId xmlns:a16="http://schemas.microsoft.com/office/drawing/2014/main" id="{BDE84BF5-0E8E-49EE-92F7-5582957BA255}"/>
              </a:ext>
            </a:extLst>
          </p:cNvPr>
          <p:cNvSpPr>
            <a:spLocks noGrp="1"/>
          </p:cNvSpPr>
          <p:nvPr>
            <p:ph idx="1"/>
          </p:nvPr>
        </p:nvSpPr>
        <p:spPr/>
        <p:txBody>
          <a:bodyPr/>
          <a:lstStyle/>
          <a:p>
            <a:r>
              <a:rPr lang="en-CA" sz="2400" dirty="0"/>
              <a:t>Problem: Testing a function multiple times with similar </a:t>
            </a:r>
            <a:r>
              <a:rPr lang="en-US" sz="2400" dirty="0"/>
              <a:t>values</a:t>
            </a:r>
          </a:p>
          <a:p>
            <a:pPr lvl="1"/>
            <a:r>
              <a:rPr lang="en-CA" sz="2000" dirty="0"/>
              <a:t>How to avoid test code bloat?</a:t>
            </a:r>
          </a:p>
          <a:p>
            <a:r>
              <a:rPr lang="en-CA" sz="2400" dirty="0"/>
              <a:t>Simple example: Adding two numbers</a:t>
            </a:r>
          </a:p>
          <a:p>
            <a:pPr lvl="1"/>
            <a:r>
              <a:rPr lang="en-CA" sz="2000" dirty="0"/>
              <a:t>Adding a given pair of numbers is just like adding any other pair</a:t>
            </a:r>
          </a:p>
          <a:p>
            <a:pPr lvl="1"/>
            <a:r>
              <a:rPr lang="en-CA" sz="2000" dirty="0"/>
              <a:t>You really only want to write one test</a:t>
            </a:r>
          </a:p>
          <a:p>
            <a:r>
              <a:rPr lang="en-CA" sz="2400" dirty="0"/>
              <a:t>Data-driven unit tests call a constructor for each </a:t>
            </a:r>
            <a:r>
              <a:rPr lang="en-US" sz="2400" dirty="0"/>
              <a:t>collection of test values</a:t>
            </a:r>
          </a:p>
          <a:p>
            <a:pPr lvl="1"/>
            <a:r>
              <a:rPr lang="en-CA" sz="2000" dirty="0"/>
              <a:t>Same tests are then run on each set of data values</a:t>
            </a:r>
          </a:p>
          <a:p>
            <a:pPr lvl="1"/>
            <a:r>
              <a:rPr lang="en-CA" sz="2000" dirty="0"/>
              <a:t>Collection of data values defined by method tagged with </a:t>
            </a:r>
            <a:r>
              <a:rPr lang="en-US" sz="2000" dirty="0"/>
              <a:t>@Parameters annotation</a:t>
            </a:r>
          </a:p>
        </p:txBody>
      </p:sp>
      <p:sp>
        <p:nvSpPr>
          <p:cNvPr id="4" name="Footer Placeholder 3">
            <a:extLst>
              <a:ext uri="{FF2B5EF4-FFF2-40B4-BE49-F238E27FC236}">
                <a16:creationId xmlns:a16="http://schemas.microsoft.com/office/drawing/2014/main" id="{B3A6F018-140B-4709-8F3B-A98EFC09E8D0}"/>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A07C400-6C1E-43E5-A570-95E04C3A3CA3}"/>
              </a:ext>
            </a:extLst>
          </p:cNvPr>
          <p:cNvSpPr>
            <a:spLocks noGrp="1"/>
          </p:cNvSpPr>
          <p:nvPr>
            <p:ph type="sldNum" sz="quarter" idx="12"/>
          </p:nvPr>
        </p:nvSpPr>
        <p:spPr/>
        <p:txBody>
          <a:bodyPr/>
          <a:lstStyle/>
          <a:p>
            <a:fld id="{E0C33045-984B-4F44-A077-3B45BEEE9467}" type="slidenum">
              <a:rPr lang="ja-JP" altLang="en-US" smtClean="0"/>
              <a:pPr/>
              <a:t>73</a:t>
            </a:fld>
            <a:endParaRPr lang="en-US" altLang="ja-JP"/>
          </a:p>
        </p:txBody>
      </p:sp>
    </p:spTree>
    <p:extLst>
      <p:ext uri="{BB962C8B-B14F-4D97-AF65-F5344CB8AC3E}">
        <p14:creationId xmlns:p14="http://schemas.microsoft.com/office/powerpoint/2010/main" val="2074693828"/>
      </p:ext>
    </p:extLst>
  </p:cSld>
  <p:clrMapOvr>
    <a:masterClrMapping/>
  </p:clrMapOvr>
  <p:transition>
    <p:dissolv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C964-24B9-4FA8-9865-9DCE5BA7610A}"/>
              </a:ext>
            </a:extLst>
          </p:cNvPr>
          <p:cNvSpPr>
            <a:spLocks noGrp="1"/>
          </p:cNvSpPr>
          <p:nvPr>
            <p:ph type="title"/>
          </p:nvPr>
        </p:nvSpPr>
        <p:spPr/>
        <p:txBody>
          <a:bodyPr/>
          <a:lstStyle/>
          <a:p>
            <a:r>
              <a:rPr lang="en-US" dirty="0"/>
              <a:t>Data-Driven Test Example</a:t>
            </a:r>
          </a:p>
        </p:txBody>
      </p:sp>
      <p:sp>
        <p:nvSpPr>
          <p:cNvPr id="4" name="Footer Placeholder 3">
            <a:extLst>
              <a:ext uri="{FF2B5EF4-FFF2-40B4-BE49-F238E27FC236}">
                <a16:creationId xmlns:a16="http://schemas.microsoft.com/office/drawing/2014/main" id="{AF9BFB45-54D7-4783-84AC-30FE6960EED2}"/>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37EA3BDC-A53D-4A24-91EB-1EC5A8AD46E1}"/>
              </a:ext>
            </a:extLst>
          </p:cNvPr>
          <p:cNvSpPr>
            <a:spLocks noGrp="1"/>
          </p:cNvSpPr>
          <p:nvPr>
            <p:ph type="sldNum" sz="quarter" idx="12"/>
          </p:nvPr>
        </p:nvSpPr>
        <p:spPr/>
        <p:txBody>
          <a:bodyPr/>
          <a:lstStyle/>
          <a:p>
            <a:fld id="{E0C33045-984B-4F44-A077-3B45BEEE9467}" type="slidenum">
              <a:rPr lang="ja-JP" altLang="en-US" smtClean="0"/>
              <a:pPr/>
              <a:t>74</a:t>
            </a:fld>
            <a:endParaRPr lang="en-US" altLang="ja-JP"/>
          </a:p>
        </p:txBody>
      </p:sp>
      <p:sp>
        <p:nvSpPr>
          <p:cNvPr id="6" name="TextBox 5">
            <a:extLst>
              <a:ext uri="{FF2B5EF4-FFF2-40B4-BE49-F238E27FC236}">
                <a16:creationId xmlns:a16="http://schemas.microsoft.com/office/drawing/2014/main" id="{C9F4D598-72C4-4FCB-84C3-E699C9730355}"/>
              </a:ext>
            </a:extLst>
          </p:cNvPr>
          <p:cNvSpPr txBox="1">
            <a:spLocks noChangeArrowheads="1"/>
          </p:cNvSpPr>
          <p:nvPr/>
        </p:nvSpPr>
        <p:spPr bwMode="auto">
          <a:xfrm>
            <a:off x="1115616" y="1694130"/>
            <a:ext cx="7528490" cy="4401205"/>
          </a:xfrm>
          <a:prstGeom prst="rect">
            <a:avLst/>
          </a:prstGeom>
          <a:solidFill>
            <a:schemeClr val="bg1"/>
          </a:solidFill>
          <a:ln w="38100">
            <a:solidFill>
              <a:srgbClr val="9999FF"/>
            </a:solidFill>
            <a:miter lim="800000"/>
            <a:headEnd/>
            <a:tailEnd/>
          </a:ln>
        </p:spPr>
        <p:txBody>
          <a:bodyPr wrap="square">
            <a:spAutoFit/>
          </a:bodyPr>
          <a:lstStyle/>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org.junit</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org.junit.runner.RunWith</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org.junit.runners.Parameterized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org.junit.runners.Parameterized.Parameters</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static </a:t>
            </a:r>
            <a:r>
              <a:rPr lang="en-US" sz="1400" dirty="0" err="1">
                <a:latin typeface="Arial" panose="020B0604020202020204" pitchFamily="34" charset="0"/>
                <a:cs typeface="Arial" panose="020B0604020202020204" pitchFamily="34" charset="0"/>
              </a:rPr>
              <a:t>org.junit.Assert</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import </a:t>
            </a:r>
            <a:r>
              <a:rPr lang="en-US" sz="1400" dirty="0" err="1">
                <a:latin typeface="Arial" panose="020B0604020202020204" pitchFamily="34" charset="0"/>
                <a:cs typeface="Arial" panose="020B0604020202020204" pitchFamily="34" charset="0"/>
              </a:rPr>
              <a:t>java.util</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RunWith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Parameterized.class</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public class </a:t>
            </a:r>
            <a:r>
              <a:rPr lang="en-US" sz="1400" dirty="0" err="1">
                <a:latin typeface="Arial" panose="020B0604020202020204" pitchFamily="34" charset="0"/>
                <a:cs typeface="Arial" panose="020B0604020202020204" pitchFamily="34" charset="0"/>
              </a:rPr>
              <a:t>DataDrivenCalcTest</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public </a:t>
            </a:r>
            <a:r>
              <a:rPr lang="en-US" sz="1400" dirty="0" err="1">
                <a:latin typeface="Arial" panose="020B0604020202020204" pitchFamily="34" charset="0"/>
                <a:cs typeface="Arial" panose="020B0604020202020204" pitchFamily="34" charset="0"/>
              </a:rPr>
              <a:t>int</a:t>
            </a:r>
            <a:r>
              <a:rPr lang="en-US" sz="1400" dirty="0">
                <a:latin typeface="Arial" panose="020B0604020202020204" pitchFamily="34" charset="0"/>
                <a:cs typeface="Arial" panose="020B0604020202020204" pitchFamily="34" charset="0"/>
              </a:rPr>
              <a:t> a, b, sum;</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public </a:t>
            </a:r>
            <a:r>
              <a:rPr lang="en-US" sz="1400" dirty="0" err="1">
                <a:latin typeface="Arial" panose="020B0604020202020204" pitchFamily="34" charset="0"/>
                <a:cs typeface="Arial" panose="020B0604020202020204" pitchFamily="34" charset="0"/>
              </a:rPr>
              <a:t>DataDrivenCalcTest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int</a:t>
            </a:r>
            <a:r>
              <a:rPr lang="en-US" sz="1400" dirty="0">
                <a:latin typeface="Arial" panose="020B0604020202020204" pitchFamily="34" charset="0"/>
                <a:cs typeface="Arial" panose="020B0604020202020204" pitchFamily="34" charset="0"/>
              </a:rPr>
              <a:t> v1, </a:t>
            </a:r>
            <a:r>
              <a:rPr lang="en-US" sz="1400" dirty="0" err="1">
                <a:latin typeface="Arial" panose="020B0604020202020204" pitchFamily="34" charset="0"/>
                <a:cs typeface="Arial" panose="020B0604020202020204" pitchFamily="34" charset="0"/>
              </a:rPr>
              <a:t>int</a:t>
            </a:r>
            <a:r>
              <a:rPr lang="en-US" sz="1400" dirty="0">
                <a:latin typeface="Arial" panose="020B0604020202020204" pitchFamily="34" charset="0"/>
                <a:cs typeface="Arial" panose="020B0604020202020204" pitchFamily="34" charset="0"/>
              </a:rPr>
              <a:t> v2, </a:t>
            </a:r>
            <a:r>
              <a:rPr lang="en-US" sz="1400" dirty="0" err="1">
                <a:latin typeface="Arial" panose="020B0604020202020204" pitchFamily="34" charset="0"/>
                <a:cs typeface="Arial" panose="020B0604020202020204" pitchFamily="34" charset="0"/>
              </a:rPr>
              <a:t>int</a:t>
            </a:r>
            <a:r>
              <a:rPr lang="en-US" sz="1400" dirty="0">
                <a:latin typeface="Arial" panose="020B0604020202020204" pitchFamily="34" charset="0"/>
                <a:cs typeface="Arial" panose="020B0604020202020204" pitchFamily="34" charset="0"/>
              </a:rPr>
              <a:t> expected)</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this.a</a:t>
            </a:r>
            <a:r>
              <a:rPr lang="en-US" sz="1400" dirty="0">
                <a:latin typeface="Arial" panose="020B0604020202020204" pitchFamily="34" charset="0"/>
                <a:cs typeface="Arial" panose="020B0604020202020204" pitchFamily="34" charset="0"/>
              </a:rPr>
              <a:t> = v1; </a:t>
            </a:r>
            <a:r>
              <a:rPr lang="en-US" sz="1400" dirty="0" err="1">
                <a:latin typeface="Arial" panose="020B0604020202020204" pitchFamily="34" charset="0"/>
                <a:cs typeface="Arial" panose="020B0604020202020204" pitchFamily="34" charset="0"/>
              </a:rPr>
              <a:t>this.b</a:t>
            </a:r>
            <a:r>
              <a:rPr lang="en-US" sz="1400" dirty="0">
                <a:latin typeface="Arial" panose="020B0604020202020204" pitchFamily="34" charset="0"/>
                <a:cs typeface="Arial" panose="020B0604020202020204" pitchFamily="34" charset="0"/>
              </a:rPr>
              <a:t> = v2; this.sum = expected;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@Parameters public static Collection&lt;Object[]&gt; parameters()</a:t>
            </a:r>
          </a:p>
          <a:p>
            <a:r>
              <a:rPr lang="en-US" sz="1400" dirty="0">
                <a:latin typeface="Arial" panose="020B0604020202020204" pitchFamily="34" charset="0"/>
                <a:cs typeface="Arial" panose="020B0604020202020204" pitchFamily="34" charset="0"/>
              </a:rPr>
              <a:t>  { return </a:t>
            </a:r>
            <a:r>
              <a:rPr lang="en-US" sz="1400" dirty="0" err="1">
                <a:latin typeface="Arial" panose="020B0604020202020204" pitchFamily="34" charset="0"/>
                <a:cs typeface="Arial" panose="020B0604020202020204" pitchFamily="34" charset="0"/>
              </a:rPr>
              <a:t>Arrays.asList</a:t>
            </a:r>
            <a:r>
              <a:rPr lang="en-US" sz="1400" dirty="0">
                <a:latin typeface="Arial" panose="020B0604020202020204" pitchFamily="34" charset="0"/>
                <a:cs typeface="Arial" panose="020B0604020202020204" pitchFamily="34" charset="0"/>
              </a:rPr>
              <a:t> (new Object [][] {{1, 1, 2}, {2, 3, 5}});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@Test public void </a:t>
            </a:r>
            <a:r>
              <a:rPr lang="en-US" sz="1400" dirty="0" err="1">
                <a:latin typeface="Arial" panose="020B0604020202020204" pitchFamily="34" charset="0"/>
                <a:cs typeface="Arial" panose="020B0604020202020204" pitchFamily="34" charset="0"/>
              </a:rPr>
              <a:t>additionTest</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assertTrue</a:t>
            </a:r>
            <a:r>
              <a:rPr lang="en-US" sz="1400" dirty="0">
                <a:latin typeface="Arial" panose="020B0604020202020204" pitchFamily="34" charset="0"/>
                <a:cs typeface="Arial" panose="020B0604020202020204" pitchFamily="34" charset="0"/>
              </a:rPr>
              <a:t> ("Addition Test", sum == </a:t>
            </a:r>
            <a:r>
              <a:rPr lang="en-US" sz="1400" dirty="0" err="1">
                <a:latin typeface="Arial" panose="020B0604020202020204" pitchFamily="34" charset="0"/>
                <a:cs typeface="Arial" panose="020B0604020202020204" pitchFamily="34" charset="0"/>
              </a:rPr>
              <a:t>Calc.add</a:t>
            </a:r>
            <a:r>
              <a:rPr lang="en-US" sz="1400" dirty="0">
                <a:latin typeface="Arial" panose="020B0604020202020204" pitchFamily="34" charset="0"/>
                <a:cs typeface="Arial" panose="020B0604020202020204" pitchFamily="34" charset="0"/>
              </a:rPr>
              <a:t> (a, b)); }</a:t>
            </a:r>
          </a:p>
          <a:p>
            <a:r>
              <a:rPr lang="en-US" sz="1400" dirty="0">
                <a:latin typeface="Arial" panose="020B0604020202020204" pitchFamily="34" charset="0"/>
                <a:cs typeface="Arial" panose="020B0604020202020204" pitchFamily="34" charset="0"/>
              </a:rPr>
              <a:t>}</a:t>
            </a:r>
            <a:endParaRPr lang="en-US" sz="1400" dirty="0">
              <a:latin typeface="Arial" panose="020B0604020202020204" pitchFamily="34" charset="0"/>
              <a:ea typeface="Arial Unicode MS" pitchFamily="34" charset="-128"/>
              <a:cs typeface="Arial" panose="020B0604020202020204" pitchFamily="34" charset="0"/>
            </a:endParaRPr>
          </a:p>
        </p:txBody>
      </p:sp>
      <p:grpSp>
        <p:nvGrpSpPr>
          <p:cNvPr id="7" name="Group 6">
            <a:extLst>
              <a:ext uri="{FF2B5EF4-FFF2-40B4-BE49-F238E27FC236}">
                <a16:creationId xmlns:a16="http://schemas.microsoft.com/office/drawing/2014/main" id="{06AEBC9C-B2D7-46E3-9179-DAD2C2D03378}"/>
              </a:ext>
            </a:extLst>
          </p:cNvPr>
          <p:cNvGrpSpPr/>
          <p:nvPr/>
        </p:nvGrpSpPr>
        <p:grpSpPr>
          <a:xfrm>
            <a:off x="3131840" y="2852936"/>
            <a:ext cx="2752982" cy="1217471"/>
            <a:chOff x="2980506" y="2691925"/>
            <a:chExt cx="2752982" cy="1217471"/>
          </a:xfrm>
        </p:grpSpPr>
        <p:sp>
          <p:nvSpPr>
            <p:cNvPr id="8" name="Rounded Rectangle 14">
              <a:extLst>
                <a:ext uri="{FF2B5EF4-FFF2-40B4-BE49-F238E27FC236}">
                  <a16:creationId xmlns:a16="http://schemas.microsoft.com/office/drawing/2014/main" id="{764879BA-06D2-4EC6-843C-2831DBEFA4BB}"/>
                </a:ext>
              </a:extLst>
            </p:cNvPr>
            <p:cNvSpPr/>
            <p:nvPr/>
          </p:nvSpPr>
          <p:spPr bwMode="auto">
            <a:xfrm>
              <a:off x="3965248" y="2691925"/>
              <a:ext cx="1768240" cy="980878"/>
            </a:xfrm>
            <a:prstGeom prst="roundRect">
              <a:avLst/>
            </a:prstGeom>
            <a:solidFill>
              <a:srgbClr val="FFFF00"/>
            </a:solidFill>
            <a:ln w="38100" cap="flat" cmpd="sng" algn="ctr">
              <a:solidFill>
                <a:schemeClr val="accent2">
                  <a:lumMod val="60000"/>
                  <a:lumOff val="40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Constructor</a:t>
              </a:r>
              <a:r>
                <a:rPr kumimoji="0" lang="en-US" sz="1800" b="0" i="0" u="none" strike="noStrike" cap="none" normalizeH="0" dirty="0">
                  <a:ln>
                    <a:noFill/>
                  </a:ln>
                  <a:solidFill>
                    <a:srgbClr val="FF0000"/>
                  </a:solidFill>
                  <a:effectLst/>
                  <a:latin typeface="Gill Sans MT" panose="020B0502020104020203" pitchFamily="34" charset="0"/>
                </a:rPr>
                <a:t> is called for each triple of values</a:t>
              </a:r>
              <a:endParaRPr kumimoji="0" lang="en-US" sz="1800" b="0" i="0" u="none" strike="noStrike" cap="none" normalizeH="0" baseline="0" dirty="0">
                <a:ln>
                  <a:noFill/>
                </a:ln>
                <a:solidFill>
                  <a:srgbClr val="FF0000"/>
                </a:solidFill>
                <a:effectLst/>
                <a:latin typeface="Gill Sans MT" panose="020B0502020104020203" pitchFamily="34" charset="0"/>
              </a:endParaRPr>
            </a:p>
          </p:txBody>
        </p:sp>
        <p:cxnSp>
          <p:nvCxnSpPr>
            <p:cNvPr id="9" name="Straight Arrow Connector 8">
              <a:extLst>
                <a:ext uri="{FF2B5EF4-FFF2-40B4-BE49-F238E27FC236}">
                  <a16:creationId xmlns:a16="http://schemas.microsoft.com/office/drawing/2014/main" id="{3D812BE9-86C7-4C95-8CD1-1EC1803FA1B8}"/>
                </a:ext>
              </a:extLst>
            </p:cNvPr>
            <p:cNvCxnSpPr>
              <a:cxnSpLocks/>
              <a:stCxn id="8" idx="1"/>
            </p:cNvCxnSpPr>
            <p:nvPr/>
          </p:nvCxnSpPr>
          <p:spPr bwMode="auto">
            <a:xfrm flipH="1">
              <a:off x="2980506" y="3182364"/>
              <a:ext cx="984742" cy="727032"/>
            </a:xfrm>
            <a:prstGeom prst="straightConnector1">
              <a:avLst/>
            </a:prstGeom>
            <a:solidFill>
              <a:schemeClr val="accent1"/>
            </a:solidFill>
            <a:ln w="38100" cap="flat" cmpd="sng" algn="ctr">
              <a:solidFill>
                <a:schemeClr val="accent2">
                  <a:lumMod val="60000"/>
                  <a:lumOff val="40000"/>
                </a:schemeClr>
              </a:solidFill>
              <a:prstDash val="solid"/>
              <a:round/>
              <a:headEnd type="none" w="sm" len="sm"/>
              <a:tailEnd type="arrow"/>
            </a:ln>
            <a:effectLst/>
          </p:spPr>
        </p:cxnSp>
      </p:grpSp>
      <p:grpSp>
        <p:nvGrpSpPr>
          <p:cNvPr id="10" name="Group 9">
            <a:extLst>
              <a:ext uri="{FF2B5EF4-FFF2-40B4-BE49-F238E27FC236}">
                <a16:creationId xmlns:a16="http://schemas.microsoft.com/office/drawing/2014/main" id="{A347D609-F2B3-4EFB-AE6B-B99E5D2174AA}"/>
              </a:ext>
            </a:extLst>
          </p:cNvPr>
          <p:cNvGrpSpPr/>
          <p:nvPr/>
        </p:nvGrpSpPr>
        <p:grpSpPr>
          <a:xfrm>
            <a:off x="5153116" y="2455287"/>
            <a:ext cx="2995758" cy="2583641"/>
            <a:chOff x="5153116" y="2455287"/>
            <a:chExt cx="2995758" cy="2583641"/>
          </a:xfrm>
          <a:solidFill>
            <a:srgbClr val="FFFF00"/>
          </a:solidFill>
        </p:grpSpPr>
        <p:sp>
          <p:nvSpPr>
            <p:cNvPr id="11" name="Rounded Rectangle 1">
              <a:extLst>
                <a:ext uri="{FF2B5EF4-FFF2-40B4-BE49-F238E27FC236}">
                  <a16:creationId xmlns:a16="http://schemas.microsoft.com/office/drawing/2014/main" id="{19C02E6E-9B62-4FFE-A554-305C4049B47C}"/>
                </a:ext>
              </a:extLst>
            </p:cNvPr>
            <p:cNvSpPr/>
            <p:nvPr/>
          </p:nvSpPr>
          <p:spPr bwMode="auto">
            <a:xfrm>
              <a:off x="6156176" y="2455287"/>
              <a:ext cx="1992698" cy="1089498"/>
            </a:xfrm>
            <a:prstGeom prst="roundRect">
              <a:avLst/>
            </a:prstGeom>
            <a:grpFill/>
            <a:ln w="38100" cap="flat" cmpd="sng" algn="ctr">
              <a:solidFill>
                <a:schemeClr val="accent2">
                  <a:lumMod val="60000"/>
                  <a:lumOff val="40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Test 1</a:t>
              </a:r>
            </a:p>
            <a:p>
              <a:pPr marL="0" marR="0" indent="0" algn="l" defTabSz="914400" rtl="0" eaLnBrk="0" fontAlgn="base" latinLnBrk="0" hangingPunct="0">
                <a:lnSpc>
                  <a:spcPct val="100000"/>
                </a:lnSpc>
                <a:spcBef>
                  <a:spcPct val="0"/>
                </a:spcBef>
                <a:spcAft>
                  <a:spcPct val="0"/>
                </a:spcAft>
                <a:buClrTx/>
                <a:buSzTx/>
                <a:buFontTx/>
                <a:buNone/>
                <a:tabLst/>
              </a:pPr>
              <a:r>
                <a:rPr lang="en-US" sz="1800" b="0" dirty="0">
                  <a:solidFill>
                    <a:srgbClr val="FF0000"/>
                  </a:solidFill>
                  <a:latin typeface="Gill Sans MT" panose="020B0502020104020203" pitchFamily="34" charset="0"/>
                </a:rPr>
                <a:t>Test values: 1, 1</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Expected: 2</a:t>
              </a:r>
            </a:p>
          </p:txBody>
        </p:sp>
        <p:cxnSp>
          <p:nvCxnSpPr>
            <p:cNvPr id="12" name="Straight Arrow Connector 11">
              <a:extLst>
                <a:ext uri="{FF2B5EF4-FFF2-40B4-BE49-F238E27FC236}">
                  <a16:creationId xmlns:a16="http://schemas.microsoft.com/office/drawing/2014/main" id="{0D09E7CE-0A9F-4E32-8799-385B81C89DF6}"/>
                </a:ext>
              </a:extLst>
            </p:cNvPr>
            <p:cNvCxnSpPr>
              <a:cxnSpLocks/>
            </p:cNvCxnSpPr>
            <p:nvPr/>
          </p:nvCxnSpPr>
          <p:spPr bwMode="auto">
            <a:xfrm flipH="1">
              <a:off x="5153116" y="3429000"/>
              <a:ext cx="1003060" cy="1609928"/>
            </a:xfrm>
            <a:prstGeom prst="straightConnector1">
              <a:avLst/>
            </a:prstGeom>
            <a:grpFill/>
            <a:ln w="38100" cap="flat" cmpd="sng" algn="ctr">
              <a:solidFill>
                <a:schemeClr val="accent2">
                  <a:lumMod val="60000"/>
                  <a:lumOff val="40000"/>
                </a:schemeClr>
              </a:solidFill>
              <a:prstDash val="solid"/>
              <a:round/>
              <a:headEnd type="none" w="sm" len="sm"/>
              <a:tailEnd type="arrow"/>
            </a:ln>
            <a:effectLst/>
          </p:spPr>
        </p:cxnSp>
      </p:grpSp>
      <p:grpSp>
        <p:nvGrpSpPr>
          <p:cNvPr id="13" name="Group 12">
            <a:extLst>
              <a:ext uri="{FF2B5EF4-FFF2-40B4-BE49-F238E27FC236}">
                <a16:creationId xmlns:a16="http://schemas.microsoft.com/office/drawing/2014/main" id="{9C34C6F6-F548-4F36-B29E-B4CB76A75995}"/>
              </a:ext>
            </a:extLst>
          </p:cNvPr>
          <p:cNvGrpSpPr/>
          <p:nvPr/>
        </p:nvGrpSpPr>
        <p:grpSpPr>
          <a:xfrm>
            <a:off x="6046350" y="3636012"/>
            <a:ext cx="2401104" cy="1402916"/>
            <a:chOff x="6046350" y="3636012"/>
            <a:chExt cx="2401104" cy="1402916"/>
          </a:xfrm>
          <a:solidFill>
            <a:srgbClr val="FFFF00"/>
          </a:solidFill>
        </p:grpSpPr>
        <p:sp>
          <p:nvSpPr>
            <p:cNvPr id="14" name="Rounded Rectangle 11">
              <a:extLst>
                <a:ext uri="{FF2B5EF4-FFF2-40B4-BE49-F238E27FC236}">
                  <a16:creationId xmlns:a16="http://schemas.microsoft.com/office/drawing/2014/main" id="{9A638E78-6A2D-4734-BD50-C3A49A31B04E}"/>
                </a:ext>
              </a:extLst>
            </p:cNvPr>
            <p:cNvSpPr/>
            <p:nvPr/>
          </p:nvSpPr>
          <p:spPr bwMode="auto">
            <a:xfrm>
              <a:off x="6499538" y="3636012"/>
              <a:ext cx="1947916" cy="1089498"/>
            </a:xfrm>
            <a:prstGeom prst="roundRect">
              <a:avLst/>
            </a:prstGeom>
            <a:grpFill/>
            <a:ln w="38100" cap="flat" cmpd="sng" algn="ctr">
              <a:solidFill>
                <a:schemeClr val="accent2">
                  <a:lumMod val="60000"/>
                  <a:lumOff val="40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Test 2</a:t>
              </a:r>
            </a:p>
            <a:p>
              <a:pPr marL="0" marR="0" indent="0" algn="l" defTabSz="914400" rtl="0" eaLnBrk="0" fontAlgn="base" latinLnBrk="0" hangingPunct="0">
                <a:lnSpc>
                  <a:spcPct val="100000"/>
                </a:lnSpc>
                <a:spcBef>
                  <a:spcPct val="0"/>
                </a:spcBef>
                <a:spcAft>
                  <a:spcPct val="0"/>
                </a:spcAft>
                <a:buClrTx/>
                <a:buSzTx/>
                <a:buFontTx/>
                <a:buNone/>
                <a:tabLst/>
              </a:pPr>
              <a:r>
                <a:rPr lang="en-US" sz="1800" b="0" dirty="0">
                  <a:solidFill>
                    <a:srgbClr val="FF0000"/>
                  </a:solidFill>
                  <a:latin typeface="Gill Sans MT" panose="020B0502020104020203" pitchFamily="34" charset="0"/>
                </a:rPr>
                <a:t>Test values: 2, 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Expected: 5</a:t>
              </a:r>
            </a:p>
          </p:txBody>
        </p:sp>
        <p:cxnSp>
          <p:nvCxnSpPr>
            <p:cNvPr id="15" name="Straight Arrow Connector 14">
              <a:extLst>
                <a:ext uri="{FF2B5EF4-FFF2-40B4-BE49-F238E27FC236}">
                  <a16:creationId xmlns:a16="http://schemas.microsoft.com/office/drawing/2014/main" id="{E8FF0DA7-DC2A-41F2-BB4F-79F6BAFD7C17}"/>
                </a:ext>
              </a:extLst>
            </p:cNvPr>
            <p:cNvCxnSpPr/>
            <p:nvPr/>
          </p:nvCxnSpPr>
          <p:spPr bwMode="auto">
            <a:xfrm flipH="1">
              <a:off x="6046350" y="4492160"/>
              <a:ext cx="453188" cy="546768"/>
            </a:xfrm>
            <a:prstGeom prst="straightConnector1">
              <a:avLst/>
            </a:prstGeom>
            <a:grpFill/>
            <a:ln w="38100" cap="flat" cmpd="sng" algn="ctr">
              <a:solidFill>
                <a:schemeClr val="accent2">
                  <a:lumMod val="60000"/>
                  <a:lumOff val="40000"/>
                </a:schemeClr>
              </a:solidFill>
              <a:prstDash val="solid"/>
              <a:round/>
              <a:headEnd type="none" w="sm" len="sm"/>
              <a:tailEnd type="arrow"/>
            </a:ln>
            <a:effectLst/>
          </p:spPr>
        </p:cxnSp>
      </p:grpSp>
      <p:grpSp>
        <p:nvGrpSpPr>
          <p:cNvPr id="18" name="Group 17">
            <a:extLst>
              <a:ext uri="{FF2B5EF4-FFF2-40B4-BE49-F238E27FC236}">
                <a16:creationId xmlns:a16="http://schemas.microsoft.com/office/drawing/2014/main" id="{392CAEDC-EF62-4FA0-B4E0-7ED958B0E16D}"/>
              </a:ext>
            </a:extLst>
          </p:cNvPr>
          <p:cNvGrpSpPr/>
          <p:nvPr/>
        </p:nvGrpSpPr>
        <p:grpSpPr>
          <a:xfrm>
            <a:off x="4289989" y="5157192"/>
            <a:ext cx="4157465" cy="398339"/>
            <a:chOff x="4289989" y="5400941"/>
            <a:chExt cx="4157465" cy="398339"/>
          </a:xfrm>
        </p:grpSpPr>
        <p:sp>
          <p:nvSpPr>
            <p:cNvPr id="16" name="Rounded Rectangle 17">
              <a:extLst>
                <a:ext uri="{FF2B5EF4-FFF2-40B4-BE49-F238E27FC236}">
                  <a16:creationId xmlns:a16="http://schemas.microsoft.com/office/drawing/2014/main" id="{9605FD59-3AEC-4A1D-935B-D96C7387EE69}"/>
                </a:ext>
              </a:extLst>
            </p:cNvPr>
            <p:cNvSpPr/>
            <p:nvPr/>
          </p:nvSpPr>
          <p:spPr bwMode="auto">
            <a:xfrm>
              <a:off x="6867907" y="5400941"/>
              <a:ext cx="1579547" cy="398339"/>
            </a:xfrm>
            <a:prstGeom prst="roundRect">
              <a:avLst/>
            </a:prstGeom>
            <a:solidFill>
              <a:srgbClr val="FFFF00"/>
            </a:solidFill>
            <a:ln w="38100" cap="flat" cmpd="sng" algn="ctr">
              <a:solidFill>
                <a:schemeClr val="accent2">
                  <a:lumMod val="60000"/>
                  <a:lumOff val="40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Gill Sans MT" panose="020B0502020104020203" pitchFamily="34" charset="0"/>
                </a:rPr>
                <a:t>Test method</a:t>
              </a:r>
            </a:p>
          </p:txBody>
        </p:sp>
        <p:cxnSp>
          <p:nvCxnSpPr>
            <p:cNvPr id="17" name="Straight Arrow Connector 16">
              <a:extLst>
                <a:ext uri="{FF2B5EF4-FFF2-40B4-BE49-F238E27FC236}">
                  <a16:creationId xmlns:a16="http://schemas.microsoft.com/office/drawing/2014/main" id="{A1BD2CC4-5DF9-45E7-8EAD-4DB34FA2A7AB}"/>
                </a:ext>
              </a:extLst>
            </p:cNvPr>
            <p:cNvCxnSpPr>
              <a:stCxn id="16" idx="1"/>
            </p:cNvCxnSpPr>
            <p:nvPr/>
          </p:nvCxnSpPr>
          <p:spPr bwMode="auto">
            <a:xfrm flipH="1">
              <a:off x="4289989" y="5600111"/>
              <a:ext cx="2577918" cy="199169"/>
            </a:xfrm>
            <a:prstGeom prst="straightConnector1">
              <a:avLst/>
            </a:prstGeom>
            <a:solidFill>
              <a:schemeClr val="accent1"/>
            </a:solidFill>
            <a:ln w="38100" cap="flat" cmpd="sng" algn="ctr">
              <a:solidFill>
                <a:schemeClr val="accent2">
                  <a:lumMod val="60000"/>
                  <a:lumOff val="40000"/>
                </a:schemeClr>
              </a:solidFill>
              <a:prstDash val="solid"/>
              <a:round/>
              <a:headEnd type="none" w="sm" len="sm"/>
              <a:tailEnd type="arrow"/>
            </a:ln>
            <a:effectLst/>
          </p:spPr>
        </p:cxnSp>
      </p:grpSp>
    </p:spTree>
    <p:extLst>
      <p:ext uri="{BB962C8B-B14F-4D97-AF65-F5344CB8AC3E}">
        <p14:creationId xmlns:p14="http://schemas.microsoft.com/office/powerpoint/2010/main" val="3625934918"/>
      </p:ext>
    </p:extLst>
  </p:cSld>
  <p:clrMapOvr>
    <a:masterClrMapping/>
  </p:clrMapOvr>
  <p:transition>
    <p:dissolv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eaLnBrk="1" fontAlgn="auto" hangingPunct="1">
              <a:spcAft>
                <a:spcPts val="0"/>
              </a:spcAft>
              <a:defRPr/>
            </a:pPr>
            <a:r>
              <a:rPr lang="en-US" dirty="0">
                <a:solidFill>
                  <a:schemeClr val="tx2">
                    <a:satMod val="130000"/>
                  </a:schemeClr>
                </a:solidFill>
              </a:rPr>
              <a:t>Testing for Exceptions</a:t>
            </a:r>
          </a:p>
        </p:txBody>
      </p:sp>
      <p:sp>
        <p:nvSpPr>
          <p:cNvPr id="31747" name="Rectangle 3"/>
          <p:cNvSpPr>
            <a:spLocks noGrp="1" noChangeArrowheads="1"/>
          </p:cNvSpPr>
          <p:nvPr>
            <p:ph idx="1"/>
          </p:nvPr>
        </p:nvSpPr>
        <p:spPr>
          <a:xfrm>
            <a:off x="467544" y="1700808"/>
            <a:ext cx="8424936" cy="4608512"/>
          </a:xfrm>
        </p:spPr>
        <p:txBody>
          <a:bodyPr/>
          <a:lstStyle/>
          <a:p>
            <a:pPr lvl="1" eaLnBrk="1" hangingPunct="1">
              <a:lnSpc>
                <a:spcPct val="80000"/>
              </a:lnSpc>
              <a:buFont typeface="Wingdings" panose="05000000000000000000" pitchFamily="2" charset="2"/>
              <a:buNone/>
            </a:pPr>
            <a:r>
              <a:rPr lang="en-US" altLang="en-US" sz="1800" b="1" dirty="0">
                <a:solidFill>
                  <a:srgbClr val="404040"/>
                </a:solidFill>
                <a:latin typeface="Courier New" panose="02070309020205020404" pitchFamily="49" charset="0"/>
              </a:rPr>
              <a:t>  </a:t>
            </a:r>
            <a:r>
              <a:rPr lang="en-US" altLang="en-US" sz="1800" dirty="0">
                <a:solidFill>
                  <a:srgbClr val="404040"/>
                </a:solidFill>
                <a:latin typeface="Courier New" panose="02070309020205020404" pitchFamily="49" charset="0"/>
              </a:rPr>
              <a:t>@Test</a:t>
            </a:r>
            <a:r>
              <a:rPr lang="en-US" altLang="en-US" sz="1800" b="1" dirty="0">
                <a:solidFill>
                  <a:srgbClr val="003399"/>
                </a:solidFill>
                <a:latin typeface="Courier New" panose="02070309020205020404" pitchFamily="49" charset="0"/>
              </a:rPr>
              <a:t>(expected = </a:t>
            </a:r>
            <a:r>
              <a:rPr lang="en-US" altLang="en-US" sz="1800" b="1" dirty="0" err="1">
                <a:solidFill>
                  <a:srgbClr val="003399"/>
                </a:solidFill>
              </a:rPr>
              <a:t>ExceptionType</a:t>
            </a:r>
            <a:r>
              <a:rPr lang="en-US" altLang="en-US" sz="1800" b="1" dirty="0" err="1">
                <a:solidFill>
                  <a:srgbClr val="003399"/>
                </a:solidFill>
                <a:latin typeface="Courier New" panose="02070309020205020404" pitchFamily="49" charset="0"/>
              </a:rPr>
              <a:t>.class</a:t>
            </a:r>
            <a:r>
              <a:rPr lang="en-US" altLang="en-US" sz="1800" b="1" dirty="0">
                <a:solidFill>
                  <a:srgbClr val="003399"/>
                </a:solidFill>
                <a:latin typeface="Courier New" panose="02070309020205020404" pitchFamily="49" charset="0"/>
              </a:rPr>
              <a:t>)</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public void </a:t>
            </a:r>
            <a:r>
              <a:rPr lang="en-US" altLang="en-US" sz="1800" b="1" dirty="0">
                <a:solidFill>
                  <a:srgbClr val="404040"/>
                </a:solidFill>
              </a:rPr>
              <a:t>name</a:t>
            </a:r>
            <a:r>
              <a:rPr lang="en-US" altLang="en-US" sz="1800" dirty="0">
                <a:solidFill>
                  <a:srgbClr val="404040"/>
                </a:solidFill>
                <a:latin typeface="Courier New" panose="02070309020205020404" pitchFamily="49" charset="0"/>
              </a:rPr>
              <a:t>() {</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p>
          <a:p>
            <a:pPr lvl="1" eaLnBrk="1" hangingPunct="1">
              <a:buFont typeface="Wingdings" panose="05000000000000000000" pitchFamily="2" charset="2"/>
              <a:buNone/>
            </a:pPr>
            <a:endParaRPr lang="en-US" altLang="en-US" sz="1800" dirty="0">
              <a:solidFill>
                <a:srgbClr val="404040"/>
              </a:solidFill>
              <a:latin typeface="Courier New" panose="02070309020205020404" pitchFamily="49" charset="0"/>
            </a:endParaRPr>
          </a:p>
          <a:p>
            <a:pPr lvl="1" eaLnBrk="1" hangingPunct="1"/>
            <a:r>
              <a:rPr lang="en-US" altLang="en-US" sz="2400" dirty="0">
                <a:solidFill>
                  <a:srgbClr val="404040"/>
                </a:solidFill>
              </a:rPr>
              <a:t>Will pass if it </a:t>
            </a:r>
            <a:r>
              <a:rPr lang="en-US" altLang="en-US" sz="2400" i="1" dirty="0">
                <a:solidFill>
                  <a:srgbClr val="404040"/>
                </a:solidFill>
              </a:rPr>
              <a:t>does </a:t>
            </a:r>
            <a:r>
              <a:rPr lang="en-US" altLang="en-US" sz="2400" dirty="0">
                <a:solidFill>
                  <a:srgbClr val="404040"/>
                </a:solidFill>
              </a:rPr>
              <a:t>throw the given exception</a:t>
            </a:r>
            <a:endParaRPr lang="en-US" altLang="en-US" sz="700" dirty="0">
              <a:solidFill>
                <a:srgbClr val="404040"/>
              </a:solidFill>
            </a:endParaRPr>
          </a:p>
          <a:p>
            <a:pPr lvl="2" eaLnBrk="1" hangingPunct="1"/>
            <a:r>
              <a:rPr lang="en-US" altLang="en-US" sz="2000" dirty="0"/>
              <a:t>If the exception is </a:t>
            </a:r>
            <a:r>
              <a:rPr lang="en-US" altLang="en-US" sz="2000" i="1" dirty="0"/>
              <a:t>not </a:t>
            </a:r>
            <a:r>
              <a:rPr lang="en-US" altLang="en-US" sz="2000" dirty="0"/>
              <a:t>thrown, the test fails</a:t>
            </a:r>
          </a:p>
          <a:p>
            <a:pPr lvl="2" eaLnBrk="1" hangingPunct="1"/>
            <a:r>
              <a:rPr lang="en-US" altLang="en-US" sz="2000" dirty="0"/>
              <a:t>Use this to test for expected errors</a:t>
            </a:r>
          </a:p>
          <a:p>
            <a:pPr lvl="2" eaLnBrk="1" hangingPunct="1"/>
            <a:endParaRPr lang="en-US" altLang="en-US" sz="2000" dirty="0"/>
          </a:p>
          <a:p>
            <a:pPr lvl="1" eaLnBrk="1" hangingPunct="1">
              <a:lnSpc>
                <a:spcPct val="80000"/>
              </a:lnSpc>
              <a:buFont typeface="Wingdings" panose="05000000000000000000" pitchFamily="2" charset="2"/>
              <a:buNone/>
            </a:pPr>
            <a:r>
              <a:rPr lang="en-US" altLang="en-US" sz="1800" b="1" dirty="0">
                <a:solidFill>
                  <a:srgbClr val="404040"/>
                </a:solidFill>
                <a:latin typeface="Courier New" panose="02070309020205020404" pitchFamily="49" charset="0"/>
              </a:rPr>
              <a:t>  </a:t>
            </a:r>
            <a:r>
              <a:rPr lang="en-US" altLang="en-US" sz="1800" dirty="0">
                <a:solidFill>
                  <a:srgbClr val="404040"/>
                </a:solidFill>
                <a:latin typeface="Courier New" panose="02070309020205020404" pitchFamily="49" charset="0"/>
              </a:rPr>
              <a:t>@Test</a:t>
            </a:r>
            <a:r>
              <a:rPr lang="en-US" altLang="en-US" sz="1800" b="1" dirty="0">
                <a:solidFill>
                  <a:srgbClr val="404040"/>
                </a:solidFill>
                <a:latin typeface="Courier New" panose="02070309020205020404" pitchFamily="49" charset="0"/>
              </a:rPr>
              <a:t>(expected = </a:t>
            </a:r>
            <a:r>
              <a:rPr lang="en-US" altLang="en-US" sz="1600" b="1" dirty="0" err="1">
                <a:solidFill>
                  <a:srgbClr val="404040"/>
                </a:solidFill>
                <a:latin typeface="Courier New" panose="02070309020205020404" pitchFamily="49" charset="0"/>
              </a:rPr>
              <a:t>ArrayIndexOutOfBoundsException.class</a:t>
            </a:r>
            <a:r>
              <a:rPr lang="en-US" altLang="en-US" sz="1800" b="1" dirty="0">
                <a:solidFill>
                  <a:srgbClr val="404040"/>
                </a:solidFill>
                <a:latin typeface="Courier New" panose="02070309020205020404" pitchFamily="49" charset="0"/>
              </a:rPr>
              <a:t>)</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public void </a:t>
            </a:r>
            <a:r>
              <a:rPr lang="en-US" altLang="en-US" sz="1800" dirty="0" err="1">
                <a:solidFill>
                  <a:srgbClr val="404040"/>
                </a:solidFill>
                <a:latin typeface="Courier New" panose="02070309020205020404" pitchFamily="49" charset="0"/>
              </a:rPr>
              <a:t>testBadIndex</a:t>
            </a:r>
            <a:r>
              <a:rPr lang="en-US" altLang="en-US" sz="1800" dirty="0">
                <a:solidFill>
                  <a:srgbClr val="404040"/>
                </a:solidFill>
                <a:latin typeface="Courier New" panose="02070309020205020404" pitchFamily="49" charset="0"/>
              </a:rPr>
              <a:t>() {</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r>
              <a:rPr lang="en-US" altLang="en-US" sz="1800" dirty="0" err="1">
                <a:solidFill>
                  <a:srgbClr val="404040"/>
                </a:solidFill>
                <a:latin typeface="Courier New" panose="02070309020205020404" pitchFamily="49" charset="0"/>
              </a:rPr>
              <a:t>ArrayIntList</a:t>
            </a:r>
            <a:r>
              <a:rPr lang="en-US" altLang="en-US" sz="1800" dirty="0">
                <a:solidFill>
                  <a:srgbClr val="404040"/>
                </a:solidFill>
                <a:latin typeface="Courier New" panose="02070309020205020404" pitchFamily="49" charset="0"/>
              </a:rPr>
              <a:t> list = new </a:t>
            </a:r>
            <a:r>
              <a:rPr lang="en-US" altLang="en-US" sz="1800" dirty="0" err="1">
                <a:solidFill>
                  <a:srgbClr val="404040"/>
                </a:solidFill>
                <a:latin typeface="Courier New" panose="02070309020205020404" pitchFamily="49" charset="0"/>
              </a:rPr>
              <a:t>ArrayIntList</a:t>
            </a:r>
            <a:r>
              <a:rPr lang="en-US" altLang="en-US" sz="1800" dirty="0">
                <a:solidFill>
                  <a:srgbClr val="404040"/>
                </a:solidFill>
                <a:latin typeface="Courier New" panose="02070309020205020404" pitchFamily="49" charset="0"/>
              </a:rPr>
              <a:t>();</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r>
              <a:rPr lang="en-US" altLang="en-US" sz="1800" dirty="0" err="1">
                <a:solidFill>
                  <a:srgbClr val="404040"/>
                </a:solidFill>
                <a:latin typeface="Courier New" panose="02070309020205020404" pitchFamily="49" charset="0"/>
              </a:rPr>
              <a:t>list.get</a:t>
            </a:r>
            <a:r>
              <a:rPr lang="en-US" altLang="en-US" sz="1800" dirty="0">
                <a:solidFill>
                  <a:srgbClr val="404040"/>
                </a:solidFill>
                <a:latin typeface="Courier New" panose="02070309020205020404" pitchFamily="49" charset="0"/>
              </a:rPr>
              <a:t>(4);   </a:t>
            </a:r>
            <a:r>
              <a:rPr lang="en-US" altLang="en-US" sz="1800" b="1" dirty="0">
                <a:solidFill>
                  <a:srgbClr val="008000"/>
                </a:solidFill>
                <a:latin typeface="Courier New" panose="02070309020205020404" pitchFamily="49" charset="0"/>
              </a:rPr>
              <a:t>// should fail</a:t>
            </a:r>
          </a:p>
          <a:p>
            <a:pPr lvl="1" eaLnBrk="1" hangingPunct="1">
              <a:lnSpc>
                <a:spcPct val="80000"/>
              </a:lnSpc>
              <a:buFont typeface="Wingdings" panose="05000000000000000000" pitchFamily="2" charset="2"/>
              <a:buNone/>
            </a:pPr>
            <a:r>
              <a:rPr lang="en-US" altLang="en-US" sz="1800" dirty="0">
                <a:solidFill>
                  <a:srgbClr val="404040"/>
                </a:solidFill>
                <a:latin typeface="Courier New" panose="02070309020205020404" pitchFamily="49" charset="0"/>
              </a:rPr>
              <a:t>  }</a:t>
            </a:r>
          </a:p>
          <a:p>
            <a:pPr lvl="2" eaLnBrk="1" hangingPunct="1">
              <a:lnSpc>
                <a:spcPct val="90000"/>
              </a:lnSpc>
              <a:buFontTx/>
              <a:buNone/>
            </a:pPr>
            <a:endParaRPr lang="en-US" altLang="en-US" sz="2000" dirty="0"/>
          </a:p>
        </p:txBody>
      </p:sp>
      <p:sp>
        <p:nvSpPr>
          <p:cNvPr id="4" name="Slide Number Placeholder 4">
            <a:extLst>
              <a:ext uri="{FF2B5EF4-FFF2-40B4-BE49-F238E27FC236}">
                <a16:creationId xmlns:a16="http://schemas.microsoft.com/office/drawing/2014/main" id="{243212D4-858C-4957-8EE6-0216C5A45C8E}"/>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75</a:t>
            </a:fld>
            <a:endParaRPr lang="en-US" altLang="ja-JP"/>
          </a:p>
        </p:txBody>
      </p:sp>
    </p:spTree>
    <p:extLst>
      <p:ext uri="{BB962C8B-B14F-4D97-AF65-F5344CB8AC3E}">
        <p14:creationId xmlns:p14="http://schemas.microsoft.com/office/powerpoint/2010/main" val="268184421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 Parameterized Tests</a:t>
            </a:r>
          </a:p>
        </p:txBody>
      </p:sp>
      <p:sp>
        <p:nvSpPr>
          <p:cNvPr id="3" name="Content Placeholder 2"/>
          <p:cNvSpPr>
            <a:spLocks noGrp="1"/>
          </p:cNvSpPr>
          <p:nvPr>
            <p:ph idx="1"/>
          </p:nvPr>
        </p:nvSpPr>
        <p:spPr>
          <a:xfrm>
            <a:off x="899592" y="1556792"/>
            <a:ext cx="7861684" cy="4464496"/>
          </a:xfrm>
        </p:spPr>
        <p:txBody>
          <a:bodyPr/>
          <a:lstStyle/>
          <a:p>
            <a:pPr algn="just"/>
            <a:r>
              <a:rPr lang="en-US" sz="2800" dirty="0"/>
              <a:t>In JUnit 4.x, use </a:t>
            </a:r>
            <a:r>
              <a:rPr lang="en-US" sz="2800" dirty="0">
                <a:latin typeface="Calibri" panose="020F0502020204030204" pitchFamily="34" charset="0"/>
                <a:cs typeface="Calibri" panose="020F0502020204030204" pitchFamily="34" charset="0"/>
              </a:rPr>
              <a:t>@</a:t>
            </a:r>
            <a:r>
              <a:rPr lang="en-US" sz="2800" dirty="0" err="1">
                <a:latin typeface="Calibri" panose="020F0502020204030204" pitchFamily="34" charset="0"/>
                <a:cs typeface="Calibri" panose="020F0502020204030204" pitchFamily="34" charset="0"/>
              </a:rPr>
              <a:t>RunWith</a:t>
            </a:r>
            <a:r>
              <a:rPr lang="en-US" sz="2800" dirty="0">
                <a:latin typeface="Calibri" panose="020F0502020204030204" pitchFamily="34" charset="0"/>
                <a:cs typeface="Calibri" panose="020F0502020204030204" pitchFamily="34" charset="0"/>
              </a:rPr>
              <a:t> </a:t>
            </a:r>
            <a:r>
              <a:rPr lang="en-US" sz="2800" dirty="0"/>
              <a:t>annotation to define a test runner to use </a:t>
            </a:r>
          </a:p>
          <a:p>
            <a:pPr algn="just"/>
            <a:r>
              <a:rPr lang="en-US" sz="2800" dirty="0"/>
              <a:t>Another test runner that’s bundled with the JUnit distribution is the </a:t>
            </a:r>
            <a:r>
              <a:rPr lang="en-US" sz="2800" b="1" dirty="0"/>
              <a:t>parameterized</a:t>
            </a:r>
            <a:r>
              <a:rPr lang="en-US" sz="2800" dirty="0"/>
              <a:t> test runner </a:t>
            </a:r>
          </a:p>
          <a:p>
            <a:pPr algn="just"/>
            <a:r>
              <a:rPr lang="en-CA" sz="2800" dirty="0"/>
              <a:t>Parameterized tests allows running the same test repetitively using different </a:t>
            </a:r>
            <a:r>
              <a:rPr lang="en-US" sz="2800" dirty="0"/>
              <a:t>input test data</a:t>
            </a:r>
          </a:p>
          <a:p>
            <a:pPr algn="just"/>
            <a:r>
              <a:rPr lang="en-CA" sz="2800" dirty="0"/>
              <a:t>JUnit 5 supports parameterized tests by default</a:t>
            </a:r>
            <a:endParaRPr lang="en-US" sz="2800" b="0" dirty="0"/>
          </a:p>
          <a:p>
            <a:endParaRPr lang="en-US" sz="2800" dirty="0"/>
          </a:p>
        </p:txBody>
      </p:sp>
      <p:sp>
        <p:nvSpPr>
          <p:cNvPr id="4" name="Slide Number Placeholder 4">
            <a:extLst>
              <a:ext uri="{FF2B5EF4-FFF2-40B4-BE49-F238E27FC236}">
                <a16:creationId xmlns:a16="http://schemas.microsoft.com/office/drawing/2014/main" id="{8A37EA00-E07E-4F9C-8B14-4039627B4A2E}"/>
              </a:ext>
            </a:extLst>
          </p:cNvPr>
          <p:cNvSpPr>
            <a:spLocks noGrp="1"/>
          </p:cNvSpPr>
          <p:nvPr>
            <p:ph type="sldNum" sz="quarter" idx="12"/>
          </p:nvPr>
        </p:nvSpPr>
        <p:spPr>
          <a:xfrm>
            <a:off x="6781800" y="6413500"/>
            <a:ext cx="1905000" cy="4000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C33045-984B-4F44-A077-3B45BEEE9467}" type="slidenum">
              <a:rPr kumimoji="0" lang="ja-JP" altLang="en-US" sz="1200" b="0" i="0" u="none" strike="noStrike" kern="1200" cap="none" spc="0" normalizeH="0" baseline="0" noProof="0" smtClean="0">
                <a:ln>
                  <a:noFill/>
                </a:ln>
                <a:solidFill>
                  <a:srgbClr val="000000"/>
                </a:solidFill>
                <a:effectLst/>
                <a:uLnTx/>
                <a:uFillTx/>
                <a:latin typeface="Tahoma"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ja-JP" sz="1200" b="0" i="0" u="none" strike="noStrike" kern="1200" cap="none" spc="0" normalizeH="0" baseline="0" noProof="0">
              <a:ln>
                <a:noFill/>
              </a:ln>
              <a:solidFill>
                <a:srgbClr val="000000"/>
              </a:solidFill>
              <a:effectLst/>
              <a:uLnTx/>
              <a:uFillTx/>
              <a:latin typeface="Tahoma" pitchFamily="34" charset="0"/>
              <a:ea typeface="ＭＳ Ｐゴシック" charset="-128"/>
              <a:cs typeface="+mn-cs"/>
            </a:endParaRPr>
          </a:p>
        </p:txBody>
      </p:sp>
    </p:spTree>
    <p:extLst>
      <p:ext uri="{BB962C8B-B14F-4D97-AF65-F5344CB8AC3E}">
        <p14:creationId xmlns:p14="http://schemas.microsoft.com/office/powerpoint/2010/main" val="3351017837"/>
      </p:ext>
    </p:extLst>
  </p:cSld>
  <p:clrMapOvr>
    <a:masterClrMapping/>
  </p:clrMapOvr>
  <p:transition>
    <p:dissolv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22B6-19CB-4D19-80A1-C994695297D7}"/>
              </a:ext>
            </a:extLst>
          </p:cNvPr>
          <p:cNvSpPr>
            <a:spLocks noGrp="1"/>
          </p:cNvSpPr>
          <p:nvPr>
            <p:ph type="title"/>
          </p:nvPr>
        </p:nvSpPr>
        <p:spPr/>
        <p:txBody>
          <a:bodyPr/>
          <a:lstStyle/>
          <a:p>
            <a:r>
              <a:rPr lang="en-US" dirty="0"/>
              <a:t>JUnit - Parameterized Tests</a:t>
            </a:r>
          </a:p>
        </p:txBody>
      </p:sp>
      <p:sp>
        <p:nvSpPr>
          <p:cNvPr id="3" name="Content Placeholder 2">
            <a:extLst>
              <a:ext uri="{FF2B5EF4-FFF2-40B4-BE49-F238E27FC236}">
                <a16:creationId xmlns:a16="http://schemas.microsoft.com/office/drawing/2014/main" id="{BF2FE907-1B90-4ACE-A218-7CE0882C3F22}"/>
              </a:ext>
            </a:extLst>
          </p:cNvPr>
          <p:cNvSpPr>
            <a:spLocks noGrp="1"/>
          </p:cNvSpPr>
          <p:nvPr>
            <p:ph idx="1"/>
          </p:nvPr>
        </p:nvSpPr>
        <p:spPr/>
        <p:txBody>
          <a:bodyPr/>
          <a:lstStyle/>
          <a:p>
            <a:r>
              <a:rPr lang="en-CA" sz="2800" dirty="0"/>
              <a:t>There are five steps to create a parameterized test</a:t>
            </a:r>
          </a:p>
          <a:p>
            <a:pPr lvl="1"/>
            <a:r>
              <a:rPr lang="en-CA" sz="2400" dirty="0"/>
              <a:t>Annotate test class with </a:t>
            </a:r>
            <a:r>
              <a:rPr lang="en-CA" sz="2400" b="1" dirty="0">
                <a:latin typeface="Courier New" panose="02070309020205020404" pitchFamily="49" charset="0"/>
                <a:cs typeface="Courier New" panose="02070309020205020404" pitchFamily="49" charset="0"/>
              </a:rPr>
              <a:t>@</a:t>
            </a:r>
            <a:r>
              <a:rPr lang="en-CA" sz="2400" b="1" dirty="0" err="1">
                <a:latin typeface="Courier New" panose="02070309020205020404" pitchFamily="49" charset="0"/>
                <a:cs typeface="Courier New" panose="02070309020205020404" pitchFamily="49" charset="0"/>
              </a:rPr>
              <a:t>RunWith</a:t>
            </a:r>
            <a:r>
              <a:rPr lang="en-CA" sz="2400" b="1" dirty="0">
                <a:latin typeface="Courier New" panose="02070309020205020404" pitchFamily="49" charset="0"/>
                <a:cs typeface="Courier New" panose="02070309020205020404" pitchFamily="49" charset="0"/>
              </a:rPr>
              <a:t>(</a:t>
            </a:r>
            <a:r>
              <a:rPr lang="en-CA" sz="2400" b="1" dirty="0" err="1">
                <a:latin typeface="Courier New" panose="02070309020205020404" pitchFamily="49" charset="0"/>
                <a:cs typeface="Courier New" panose="02070309020205020404" pitchFamily="49" charset="0"/>
              </a:rPr>
              <a:t>Parameterized.class</a:t>
            </a:r>
            <a:r>
              <a:rPr lang="en-CA" sz="2400" dirty="0"/>
              <a:t>)</a:t>
            </a:r>
          </a:p>
          <a:p>
            <a:pPr lvl="1"/>
            <a:r>
              <a:rPr lang="en-CA" sz="2400" dirty="0"/>
              <a:t>Create a public static method annotated with </a:t>
            </a:r>
            <a:r>
              <a:rPr lang="en-CA" sz="2400" b="1" dirty="0">
                <a:latin typeface="Courier New" panose="02070309020205020404" pitchFamily="49" charset="0"/>
                <a:cs typeface="Courier New" panose="02070309020205020404" pitchFamily="49" charset="0"/>
              </a:rPr>
              <a:t>@Parameters </a:t>
            </a:r>
            <a:r>
              <a:rPr lang="en-CA" sz="2400" dirty="0"/>
              <a:t>that returns a Collection of Objects (as Array) as test data set</a:t>
            </a:r>
          </a:p>
          <a:p>
            <a:pPr lvl="1"/>
            <a:r>
              <a:rPr lang="en-CA" sz="2400" dirty="0"/>
              <a:t>Create a public constructor that takes in what is equivalent to one "row" of test data</a:t>
            </a:r>
          </a:p>
          <a:p>
            <a:pPr lvl="1"/>
            <a:r>
              <a:rPr lang="en-CA" sz="2400" dirty="0"/>
              <a:t>Create an instance variable for each "column" of test data</a:t>
            </a:r>
          </a:p>
          <a:p>
            <a:pPr lvl="1"/>
            <a:r>
              <a:rPr lang="en-CA" sz="2400" dirty="0"/>
              <a:t>Create your test case(s) using the instance variables as the source of the test data</a:t>
            </a:r>
          </a:p>
          <a:p>
            <a:endParaRPr lang="en-US" sz="2800" dirty="0"/>
          </a:p>
        </p:txBody>
      </p:sp>
      <p:sp>
        <p:nvSpPr>
          <p:cNvPr id="4" name="Footer Placeholder 3">
            <a:extLst>
              <a:ext uri="{FF2B5EF4-FFF2-40B4-BE49-F238E27FC236}">
                <a16:creationId xmlns:a16="http://schemas.microsoft.com/office/drawing/2014/main" id="{C99FE1A9-A3B2-4CCE-8DCE-194FAB7C121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a:ln>
                  <a:noFill/>
                </a:ln>
                <a:solidFill>
                  <a:srgbClr val="000000"/>
                </a:solidFill>
                <a:effectLst/>
                <a:uLnTx/>
                <a:uFillTx/>
                <a:latin typeface="Tahoma" pitchFamily="34" charset="0"/>
                <a:ea typeface="ＭＳ Ｐゴシック" charset="-128"/>
                <a:cs typeface="+mn-cs"/>
              </a:rPr>
              <a:t>far@ucalgary.ca</a:t>
            </a:r>
            <a:endParaRPr kumimoji="0" lang="en-US" altLang="ja-JP" sz="1200" b="0" i="0" u="none" strike="noStrike" kern="1200" cap="none" spc="0" normalizeH="0" baseline="0" noProof="0">
              <a:ln>
                <a:noFill/>
              </a:ln>
              <a:solidFill>
                <a:srgbClr val="000000"/>
              </a:solidFill>
              <a:effectLst/>
              <a:uLnTx/>
              <a:uFillTx/>
              <a:latin typeface="Tahoma" pitchFamily="34" charset="0"/>
              <a:ea typeface="ＭＳ Ｐゴシック" charset="-128"/>
              <a:cs typeface="+mn-cs"/>
            </a:endParaRPr>
          </a:p>
        </p:txBody>
      </p:sp>
      <p:sp>
        <p:nvSpPr>
          <p:cNvPr id="5" name="Slide Number Placeholder 4">
            <a:extLst>
              <a:ext uri="{FF2B5EF4-FFF2-40B4-BE49-F238E27FC236}">
                <a16:creationId xmlns:a16="http://schemas.microsoft.com/office/drawing/2014/main" id="{E911086D-FC2D-4B12-B800-382ACA75EF3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C33045-984B-4F44-A077-3B45BEEE9467}" type="slidenum">
              <a:rPr kumimoji="0" lang="ja-JP" altLang="en-US" sz="1200" b="0" i="0" u="none" strike="noStrike" kern="1200" cap="none" spc="0" normalizeH="0" baseline="0" noProof="0" smtClean="0">
                <a:ln>
                  <a:noFill/>
                </a:ln>
                <a:solidFill>
                  <a:srgbClr val="000000"/>
                </a:solidFill>
                <a:effectLst/>
                <a:uLnTx/>
                <a:uFillTx/>
                <a:latin typeface="Tahoma"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ja-JP" sz="1200" b="0" i="0" u="none" strike="noStrike" kern="1200" cap="none" spc="0" normalizeH="0" baseline="0" noProof="0">
              <a:ln>
                <a:noFill/>
              </a:ln>
              <a:solidFill>
                <a:srgbClr val="000000"/>
              </a:solidFill>
              <a:effectLst/>
              <a:uLnTx/>
              <a:uFillTx/>
              <a:latin typeface="Tahoma" pitchFamily="34" charset="0"/>
              <a:ea typeface="ＭＳ Ｐゴシック" charset="-128"/>
              <a:cs typeface="+mn-cs"/>
            </a:endParaRPr>
          </a:p>
        </p:txBody>
      </p:sp>
    </p:spTree>
    <p:extLst>
      <p:ext uri="{BB962C8B-B14F-4D97-AF65-F5344CB8AC3E}">
        <p14:creationId xmlns:p14="http://schemas.microsoft.com/office/powerpoint/2010/main" val="2330644990"/>
      </p:ext>
    </p:extLst>
  </p:cSld>
  <p:clrMapOvr>
    <a:masterClrMapping/>
  </p:clrMapOvr>
  <p:transition>
    <p:dissolv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Parameterized Class </a:t>
            </a:r>
          </a:p>
        </p:txBody>
      </p:sp>
      <p:sp>
        <p:nvSpPr>
          <p:cNvPr id="3" name="Content Placeholder 2"/>
          <p:cNvSpPr>
            <a:spLocks noGrp="1"/>
          </p:cNvSpPr>
          <p:nvPr>
            <p:ph idx="1"/>
          </p:nvPr>
        </p:nvSpPr>
        <p:spPr>
          <a:xfrm>
            <a:off x="648903" y="1484784"/>
            <a:ext cx="8712968" cy="1470915"/>
          </a:xfrm>
        </p:spPr>
        <p:txBody>
          <a:bodyPr/>
          <a:lstStyle/>
          <a:p>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RunWith</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Parameterized.class</a:t>
            </a:r>
            <a:r>
              <a:rPr lang="en-US" dirty="0">
                <a:latin typeface="Calibri" panose="020F0502020204030204" pitchFamily="34" charset="0"/>
                <a:cs typeface="Calibri" panose="020F0502020204030204" pitchFamily="34" charset="0"/>
              </a:rPr>
              <a:t>)</a:t>
            </a:r>
          </a:p>
          <a:p>
            <a:endParaRPr lang="en-US" dirty="0"/>
          </a:p>
          <a:p>
            <a:endParaRPr lang="en-US" dirty="0"/>
          </a:p>
        </p:txBody>
      </p:sp>
      <p:pic>
        <p:nvPicPr>
          <p:cNvPr id="7" name="Content Placeholder 5" descr="Screen Clippi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66800" y="2060848"/>
            <a:ext cx="7344816" cy="4112852"/>
          </a:xfrm>
          <a:prstGeom prst="rect">
            <a:avLst/>
          </a:prstGeom>
          <a:noFill/>
          <a:ln w="12700">
            <a:noFill/>
            <a:miter lim="800000"/>
            <a:headEnd/>
            <a:tailEnd/>
          </a:ln>
        </p:spPr>
      </p:pic>
      <p:sp>
        <p:nvSpPr>
          <p:cNvPr id="5" name="Slide Number Placeholder 4">
            <a:extLst>
              <a:ext uri="{FF2B5EF4-FFF2-40B4-BE49-F238E27FC236}">
                <a16:creationId xmlns:a16="http://schemas.microsoft.com/office/drawing/2014/main" id="{649C70EE-DCD8-40DB-AF3D-FB6C84765757}"/>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78</a:t>
            </a:fld>
            <a:endParaRPr lang="en-US" altLang="ja-JP"/>
          </a:p>
        </p:txBody>
      </p:sp>
    </p:spTree>
    <p:extLst>
      <p:ext uri="{BB962C8B-B14F-4D97-AF65-F5344CB8AC3E}">
        <p14:creationId xmlns:p14="http://schemas.microsoft.com/office/powerpoint/2010/main" val="1353250608"/>
      </p:ext>
    </p:extLst>
  </p:cSld>
  <p:clrMapOvr>
    <a:masterClrMapping/>
  </p:clrMapOvr>
  <p:transition>
    <p:dissolv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Parameterizing Multiple Tests</a:t>
            </a:r>
          </a:p>
        </p:txBody>
      </p:sp>
      <p:grpSp>
        <p:nvGrpSpPr>
          <p:cNvPr id="3" name="Group 2"/>
          <p:cNvGrpSpPr/>
          <p:nvPr/>
        </p:nvGrpSpPr>
        <p:grpSpPr>
          <a:xfrm>
            <a:off x="1259632" y="1490504"/>
            <a:ext cx="6886141" cy="4822985"/>
            <a:chOff x="1259632" y="1490504"/>
            <a:chExt cx="6886141" cy="4822985"/>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490504"/>
              <a:ext cx="2019582" cy="409632"/>
            </a:xfrm>
            <a:prstGeom prst="rect">
              <a:avLst/>
            </a:prstGeom>
          </p:spPr>
        </p:pic>
        <p:pic>
          <p:nvPicPr>
            <p:cNvPr id="9" name="Picture 8"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9632" y="1900136"/>
              <a:ext cx="6886141" cy="4413353"/>
            </a:xfrm>
            <a:prstGeom prst="rect">
              <a:avLst/>
            </a:prstGeom>
          </p:spPr>
        </p:pic>
      </p:grpSp>
      <p:sp>
        <p:nvSpPr>
          <p:cNvPr id="7" name="Slide Number Placeholder 4">
            <a:extLst>
              <a:ext uri="{FF2B5EF4-FFF2-40B4-BE49-F238E27FC236}">
                <a16:creationId xmlns:a16="http://schemas.microsoft.com/office/drawing/2014/main" id="{7C6EA350-0F8B-415E-A8A1-1542C9120C9F}"/>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79</a:t>
            </a:fld>
            <a:endParaRPr lang="en-US" altLang="ja-JP"/>
          </a:p>
        </p:txBody>
      </p:sp>
    </p:spTree>
    <p:extLst>
      <p:ext uri="{BB962C8B-B14F-4D97-AF65-F5344CB8AC3E}">
        <p14:creationId xmlns:p14="http://schemas.microsoft.com/office/powerpoint/2010/main" val="4714670"/>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FED6-CA14-49F9-B63E-A3DDF627A54B}"/>
              </a:ext>
            </a:extLst>
          </p:cNvPr>
          <p:cNvSpPr>
            <a:spLocks noGrp="1"/>
          </p:cNvSpPr>
          <p:nvPr>
            <p:ph type="title"/>
          </p:nvPr>
        </p:nvSpPr>
        <p:spPr/>
        <p:txBody>
          <a:bodyPr/>
          <a:lstStyle/>
          <a:p>
            <a:r>
              <a:rPr lang="en-US" dirty="0"/>
              <a:t>Exhaustive Testing</a:t>
            </a:r>
          </a:p>
        </p:txBody>
      </p:sp>
      <p:sp>
        <p:nvSpPr>
          <p:cNvPr id="3" name="Content Placeholder 2">
            <a:extLst>
              <a:ext uri="{FF2B5EF4-FFF2-40B4-BE49-F238E27FC236}">
                <a16:creationId xmlns:a16="http://schemas.microsoft.com/office/drawing/2014/main" id="{EA52A159-7E51-47DE-966B-0AECE675F950}"/>
              </a:ext>
            </a:extLst>
          </p:cNvPr>
          <p:cNvSpPr>
            <a:spLocks noGrp="1"/>
          </p:cNvSpPr>
          <p:nvPr>
            <p:ph idx="1"/>
          </p:nvPr>
        </p:nvSpPr>
        <p:spPr/>
        <p:txBody>
          <a:bodyPr/>
          <a:lstStyle/>
          <a:p>
            <a:r>
              <a:rPr lang="en-CA" dirty="0"/>
              <a:t>Exhaustive testing, i.e., testing a software system using all the possible inputs, is </a:t>
            </a:r>
            <a:r>
              <a:rPr lang="en-US" dirty="0"/>
              <a:t>impossible (</a:t>
            </a:r>
            <a:r>
              <a:rPr lang="en-CA" dirty="0"/>
              <a:t>most of the time)</a:t>
            </a:r>
            <a:endParaRPr lang="en-US" dirty="0"/>
          </a:p>
          <a:p>
            <a:r>
              <a:rPr lang="en-US" dirty="0">
                <a:solidFill>
                  <a:srgbClr val="FF0000"/>
                </a:solidFill>
              </a:rPr>
              <a:t>Example:</a:t>
            </a:r>
          </a:p>
          <a:p>
            <a:pPr lvl="1"/>
            <a:r>
              <a:rPr lang="pt-BR" dirty="0"/>
              <a:t>A compiler (e.g., javac)</a:t>
            </a:r>
          </a:p>
          <a:p>
            <a:pPr lvl="1"/>
            <a:r>
              <a:rPr lang="en-CA" dirty="0"/>
              <a:t>Exhaustive testing = running the (Java) compiler with </a:t>
            </a:r>
            <a:r>
              <a:rPr lang="en-US" dirty="0"/>
              <a:t>any possible (Java) program (i.e., source code)</a:t>
            </a:r>
          </a:p>
        </p:txBody>
      </p:sp>
      <p:sp>
        <p:nvSpPr>
          <p:cNvPr id="4" name="Footer Placeholder 3">
            <a:extLst>
              <a:ext uri="{FF2B5EF4-FFF2-40B4-BE49-F238E27FC236}">
                <a16:creationId xmlns:a16="http://schemas.microsoft.com/office/drawing/2014/main" id="{5880DE32-9C30-41F8-85C4-5A52A30C2AC8}"/>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F2DE382D-671F-4193-8EA1-B2794898AE8A}"/>
              </a:ext>
            </a:extLst>
          </p:cNvPr>
          <p:cNvSpPr>
            <a:spLocks noGrp="1"/>
          </p:cNvSpPr>
          <p:nvPr>
            <p:ph type="sldNum" sz="quarter" idx="12"/>
          </p:nvPr>
        </p:nvSpPr>
        <p:spPr/>
        <p:txBody>
          <a:bodyPr/>
          <a:lstStyle/>
          <a:p>
            <a:fld id="{E0C33045-984B-4F44-A077-3B45BEEE9467}" type="slidenum">
              <a:rPr lang="ja-JP" altLang="en-US" smtClean="0"/>
              <a:pPr/>
              <a:t>8</a:t>
            </a:fld>
            <a:endParaRPr lang="en-US" altLang="ja-JP"/>
          </a:p>
        </p:txBody>
      </p:sp>
    </p:spTree>
    <p:extLst>
      <p:ext uri="{BB962C8B-B14F-4D97-AF65-F5344CB8AC3E}">
        <p14:creationId xmlns:p14="http://schemas.microsoft.com/office/powerpoint/2010/main" val="3553717139"/>
      </p:ext>
    </p:extLst>
  </p:cSld>
  <p:clrMapOvr>
    <a:masterClrMapping/>
  </p:clrMapOvr>
  <p:transition>
    <p:dissolv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541FA9-26BA-45ED-A5D3-22429CD56840}"/>
              </a:ext>
            </a:extLst>
          </p:cNvPr>
          <p:cNvSpPr>
            <a:spLocks noGrp="1"/>
          </p:cNvSpPr>
          <p:nvPr>
            <p:ph type="ftr" sz="quarter" idx="3"/>
          </p:nvPr>
        </p:nvSpPr>
        <p:spPr/>
        <p:txBody>
          <a:bodyPr/>
          <a:lstStyle/>
          <a:p>
            <a:r>
              <a:rPr lang="ja-JP" altLang="en-US"/>
              <a:t>far@ucalgary.ca</a:t>
            </a:r>
            <a:endParaRPr lang="en-US" altLang="ja-JP"/>
          </a:p>
        </p:txBody>
      </p:sp>
      <p:sp>
        <p:nvSpPr>
          <p:cNvPr id="3" name="Slide Number Placeholder 2">
            <a:extLst>
              <a:ext uri="{FF2B5EF4-FFF2-40B4-BE49-F238E27FC236}">
                <a16:creationId xmlns:a16="http://schemas.microsoft.com/office/drawing/2014/main" id="{04B4A8D5-F82D-48FC-A5D0-34EF37C7CAAF}"/>
              </a:ext>
            </a:extLst>
          </p:cNvPr>
          <p:cNvSpPr>
            <a:spLocks noGrp="1"/>
          </p:cNvSpPr>
          <p:nvPr>
            <p:ph type="sldNum" sz="quarter" idx="4"/>
          </p:nvPr>
        </p:nvSpPr>
        <p:spPr/>
        <p:txBody>
          <a:bodyPr/>
          <a:lstStyle/>
          <a:p>
            <a:fld id="{11476637-B788-40C1-B031-FB8B2F2D7A5F}" type="slidenum">
              <a:rPr lang="ja-JP" altLang="en-US" smtClean="0"/>
              <a:pPr/>
              <a:t>80</a:t>
            </a:fld>
            <a:endParaRPr lang="en-US" altLang="ja-JP" dirty="0"/>
          </a:p>
        </p:txBody>
      </p:sp>
      <p:sp>
        <p:nvSpPr>
          <p:cNvPr id="4" name="Subtitle 3">
            <a:extLst>
              <a:ext uri="{FF2B5EF4-FFF2-40B4-BE49-F238E27FC236}">
                <a16:creationId xmlns:a16="http://schemas.microsoft.com/office/drawing/2014/main" id="{09EADCBD-7CD8-4623-AADA-9FC19CC3CF47}"/>
              </a:ext>
            </a:extLst>
          </p:cNvPr>
          <p:cNvSpPr>
            <a:spLocks noGrp="1"/>
          </p:cNvSpPr>
          <p:nvPr>
            <p:ph type="subTitle" idx="1"/>
          </p:nvPr>
        </p:nvSpPr>
        <p:spPr/>
        <p:txBody>
          <a:bodyPr/>
          <a:lstStyle/>
          <a:p>
            <a:r>
              <a:rPr lang="en-US" dirty="0"/>
              <a:t>Dependencies</a:t>
            </a:r>
          </a:p>
          <a:p>
            <a:r>
              <a:rPr lang="en-US" dirty="0"/>
              <a:t>Stubbing – Mocking</a:t>
            </a:r>
          </a:p>
          <a:p>
            <a:endParaRPr lang="en-US" dirty="0"/>
          </a:p>
        </p:txBody>
      </p:sp>
      <p:sp>
        <p:nvSpPr>
          <p:cNvPr id="5" name="Title 4">
            <a:extLst>
              <a:ext uri="{FF2B5EF4-FFF2-40B4-BE49-F238E27FC236}">
                <a16:creationId xmlns:a16="http://schemas.microsoft.com/office/drawing/2014/main" id="{AE0AFB36-627B-4C10-82D0-296B44A5C102}"/>
              </a:ext>
            </a:extLst>
          </p:cNvPr>
          <p:cNvSpPr>
            <a:spLocks noGrp="1"/>
          </p:cNvSpPr>
          <p:nvPr>
            <p:ph type="ctrTitle"/>
          </p:nvPr>
        </p:nvSpPr>
        <p:spPr/>
        <p:txBody>
          <a:bodyPr/>
          <a:lstStyle/>
          <a:p>
            <a:r>
              <a:rPr lang="en-US" dirty="0"/>
              <a:t>Section 4</a:t>
            </a:r>
          </a:p>
        </p:txBody>
      </p:sp>
      <p:pic>
        <p:nvPicPr>
          <p:cNvPr id="6" name="Picture 1">
            <a:extLst>
              <a:ext uri="{FF2B5EF4-FFF2-40B4-BE49-F238E27FC236}">
                <a16:creationId xmlns:a16="http://schemas.microsoft.com/office/drawing/2014/main" id="{C7AAE545-4687-4F2D-AB24-8AD16D8456B9}"/>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76056" y="1436678"/>
            <a:ext cx="3503303" cy="1500198"/>
          </a:xfrm>
          <a:prstGeom prst="rect">
            <a:avLst/>
          </a:prstGeom>
          <a:noFill/>
          <a:ln w="9525">
            <a:noFill/>
            <a:miter lim="800000"/>
            <a:headEnd/>
            <a:tailEnd/>
          </a:ln>
        </p:spPr>
      </p:pic>
      <p:pic>
        <p:nvPicPr>
          <p:cNvPr id="10" name="Picture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93632" y="4509120"/>
            <a:ext cx="1739280" cy="1739280"/>
          </a:xfrm>
          <a:prstGeom prst="rect">
            <a:avLst/>
          </a:prstGeom>
        </p:spPr>
      </p:pic>
    </p:spTree>
    <p:extLst>
      <p:ext uri="{BB962C8B-B14F-4D97-AF65-F5344CB8AC3E}">
        <p14:creationId xmlns:p14="http://schemas.microsoft.com/office/powerpoint/2010/main" val="4058134933"/>
      </p:ext>
    </p:extLst>
  </p:cSld>
  <p:clrMapOvr>
    <a:masterClrMapping/>
  </p:clrMapOvr>
  <p:transition>
    <p:dissolv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F3A0-8DBC-430D-939D-AEFE44022391}"/>
              </a:ext>
            </a:extLst>
          </p:cNvPr>
          <p:cNvSpPr>
            <a:spLocks noGrp="1"/>
          </p:cNvSpPr>
          <p:nvPr>
            <p:ph type="title"/>
          </p:nvPr>
        </p:nvSpPr>
        <p:spPr/>
        <p:txBody>
          <a:bodyPr/>
          <a:lstStyle/>
          <a:p>
            <a:r>
              <a:rPr lang="en-US" dirty="0"/>
              <a:t>Isolating Unit Tests</a:t>
            </a:r>
          </a:p>
        </p:txBody>
      </p:sp>
      <p:sp>
        <p:nvSpPr>
          <p:cNvPr id="3" name="Content Placeholder 2">
            <a:extLst>
              <a:ext uri="{FF2B5EF4-FFF2-40B4-BE49-F238E27FC236}">
                <a16:creationId xmlns:a16="http://schemas.microsoft.com/office/drawing/2014/main" id="{3CBDDA08-A06F-4D06-B980-484213D47675}"/>
              </a:ext>
            </a:extLst>
          </p:cNvPr>
          <p:cNvSpPr>
            <a:spLocks noGrp="1"/>
          </p:cNvSpPr>
          <p:nvPr>
            <p:ph idx="1"/>
          </p:nvPr>
        </p:nvSpPr>
        <p:spPr/>
        <p:txBody>
          <a:bodyPr/>
          <a:lstStyle/>
          <a:p>
            <a:r>
              <a:rPr lang="en-CA" sz="2800" dirty="0"/>
              <a:t>SUT’s that have </a:t>
            </a:r>
            <a:r>
              <a:rPr lang="en-CA" sz="2800" b="1" dirty="0"/>
              <a:t>no collaborators </a:t>
            </a:r>
            <a:r>
              <a:rPr lang="en-CA" sz="2800" dirty="0"/>
              <a:t>should be </a:t>
            </a:r>
            <a:r>
              <a:rPr lang="en-CA" sz="2800" b="1" dirty="0"/>
              <a:t>straightforward </a:t>
            </a:r>
            <a:r>
              <a:rPr lang="en-US" sz="2800" dirty="0"/>
              <a:t>to test</a:t>
            </a:r>
          </a:p>
          <a:p>
            <a:r>
              <a:rPr lang="en-CA" sz="2800" dirty="0"/>
              <a:t>But typically units have dependencies </a:t>
            </a:r>
          </a:p>
          <a:p>
            <a:pPr lvl="1"/>
            <a:r>
              <a:rPr lang="en-US" sz="2400" dirty="0"/>
              <a:t>Remember UML’s collaboration diagram</a:t>
            </a:r>
            <a:endParaRPr lang="en-CA" sz="2400" dirty="0"/>
          </a:p>
          <a:p>
            <a:endParaRPr lang="en-CA" sz="2800" dirty="0"/>
          </a:p>
          <a:p>
            <a:r>
              <a:rPr lang="en-CA" sz="2800" dirty="0"/>
              <a:t>Unit tests should NOT have dependencies, though </a:t>
            </a:r>
            <a:r>
              <a:rPr lang="en-US" sz="2800" dirty="0"/>
              <a:t>(independent runs)</a:t>
            </a:r>
          </a:p>
          <a:p>
            <a:endParaRPr lang="en-US" sz="2800" dirty="0"/>
          </a:p>
          <a:p>
            <a:r>
              <a:rPr lang="en-US" sz="2800" dirty="0"/>
              <a:t>Testing collaborative units together </a:t>
            </a:r>
            <a:r>
              <a:rPr lang="en-US" sz="2800" b="1" dirty="0">
                <a:solidFill>
                  <a:srgbClr val="FF0000"/>
                </a:solidFill>
                <a:sym typeface="Wingdings" panose="05000000000000000000" pitchFamily="2" charset="2"/>
              </a:rPr>
              <a:t> feature test</a:t>
            </a:r>
            <a:endParaRPr lang="en-US" sz="2800" b="1" dirty="0">
              <a:solidFill>
                <a:srgbClr val="FF0000"/>
              </a:solidFill>
            </a:endParaRPr>
          </a:p>
        </p:txBody>
      </p:sp>
      <p:sp>
        <p:nvSpPr>
          <p:cNvPr id="4" name="Footer Placeholder 3">
            <a:extLst>
              <a:ext uri="{FF2B5EF4-FFF2-40B4-BE49-F238E27FC236}">
                <a16:creationId xmlns:a16="http://schemas.microsoft.com/office/drawing/2014/main" id="{D14A22B3-C567-4A0B-9DA9-A414F367CE2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F8628EE-701B-4A57-9CE4-FBF6FD8A127B}"/>
              </a:ext>
            </a:extLst>
          </p:cNvPr>
          <p:cNvSpPr>
            <a:spLocks noGrp="1"/>
          </p:cNvSpPr>
          <p:nvPr>
            <p:ph type="sldNum" sz="quarter" idx="12"/>
          </p:nvPr>
        </p:nvSpPr>
        <p:spPr/>
        <p:txBody>
          <a:bodyPr/>
          <a:lstStyle/>
          <a:p>
            <a:fld id="{E0C33045-984B-4F44-A077-3B45BEEE9467}" type="slidenum">
              <a:rPr lang="ja-JP" altLang="en-US" smtClean="0"/>
              <a:pPr/>
              <a:t>81</a:t>
            </a:fld>
            <a:endParaRPr lang="en-US" altLang="ja-JP"/>
          </a:p>
        </p:txBody>
      </p:sp>
      <p:pic>
        <p:nvPicPr>
          <p:cNvPr id="6" name="Picture 4" descr="j0216764[1]"/>
          <p:cNvPicPr>
            <a:picLocks noChangeAspect="1" noChangeArrowheads="1"/>
          </p:cNvPicPr>
          <p:nvPr/>
        </p:nvPicPr>
        <p:blipFill>
          <a:blip r:embed="rId2" cstate="print"/>
          <a:srcRect/>
          <a:stretch>
            <a:fillRect/>
          </a:stretch>
        </p:blipFill>
        <p:spPr bwMode="auto">
          <a:xfrm>
            <a:off x="6882706" y="2132856"/>
            <a:ext cx="1790668" cy="1656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5296614"/>
      </p:ext>
    </p:extLst>
  </p:cSld>
  <p:clrMapOvr>
    <a:masterClrMapping/>
  </p:clrMapOvr>
  <p:transition>
    <p:dissolv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BD6A-D85F-4ED6-A245-DF564A31BA29}"/>
              </a:ext>
            </a:extLst>
          </p:cNvPr>
          <p:cNvSpPr>
            <a:spLocks noGrp="1"/>
          </p:cNvSpPr>
          <p:nvPr>
            <p:ph type="title"/>
          </p:nvPr>
        </p:nvSpPr>
        <p:spPr/>
        <p:txBody>
          <a:bodyPr/>
          <a:lstStyle/>
          <a:p>
            <a:r>
              <a:rPr lang="en-US" dirty="0"/>
              <a:t>Seams</a:t>
            </a:r>
          </a:p>
        </p:txBody>
      </p:sp>
      <p:sp>
        <p:nvSpPr>
          <p:cNvPr id="3" name="Content Placeholder 2">
            <a:extLst>
              <a:ext uri="{FF2B5EF4-FFF2-40B4-BE49-F238E27FC236}">
                <a16:creationId xmlns:a16="http://schemas.microsoft.com/office/drawing/2014/main" id="{273016A2-910E-4BC8-945B-017D45523FB5}"/>
              </a:ext>
            </a:extLst>
          </p:cNvPr>
          <p:cNvSpPr>
            <a:spLocks noGrp="1"/>
          </p:cNvSpPr>
          <p:nvPr>
            <p:ph idx="1"/>
          </p:nvPr>
        </p:nvSpPr>
        <p:spPr>
          <a:xfrm>
            <a:off x="900113" y="1560513"/>
            <a:ext cx="3311847" cy="4532312"/>
          </a:xfrm>
        </p:spPr>
        <p:txBody>
          <a:bodyPr/>
          <a:lstStyle/>
          <a:p>
            <a:r>
              <a:rPr lang="en-CA" sz="2400" dirty="0"/>
              <a:t>In order to </a:t>
            </a:r>
            <a:r>
              <a:rPr lang="en-CA" sz="2400" b="1" dirty="0"/>
              <a:t>avoid </a:t>
            </a:r>
            <a:r>
              <a:rPr lang="en-CA" sz="2400" dirty="0"/>
              <a:t>accessing </a:t>
            </a:r>
            <a:r>
              <a:rPr lang="en-CA" sz="2400" b="1" dirty="0"/>
              <a:t>external units</a:t>
            </a:r>
            <a:r>
              <a:rPr lang="en-CA" sz="2400" dirty="0"/>
              <a:t>, there should be clear “</a:t>
            </a:r>
            <a:r>
              <a:rPr lang="en-CA" sz="2400" b="1" dirty="0"/>
              <a:t>seams</a:t>
            </a:r>
            <a:r>
              <a:rPr lang="en-CA" sz="2400" dirty="0"/>
              <a:t>” that separate </a:t>
            </a:r>
            <a:r>
              <a:rPr lang="en-US" sz="2400" dirty="0"/>
              <a:t>units from each other</a:t>
            </a:r>
          </a:p>
          <a:p>
            <a:pPr lvl="1"/>
            <a:r>
              <a:rPr lang="en-CA" sz="2000" dirty="0"/>
              <a:t>A seam is a place where you can </a:t>
            </a:r>
            <a:r>
              <a:rPr lang="en-CA" sz="2000" b="1" dirty="0"/>
              <a:t>substitute alternative functionality</a:t>
            </a:r>
            <a:r>
              <a:rPr lang="en-CA" sz="2000" dirty="0"/>
              <a:t>, e.g., </a:t>
            </a:r>
            <a:r>
              <a:rPr lang="en-CA" sz="2000" i="1" dirty="0"/>
              <a:t>test doubles</a:t>
            </a:r>
            <a:endParaRPr lang="en-US" sz="2000" dirty="0"/>
          </a:p>
        </p:txBody>
      </p:sp>
      <p:sp>
        <p:nvSpPr>
          <p:cNvPr id="4" name="Footer Placeholder 3">
            <a:extLst>
              <a:ext uri="{FF2B5EF4-FFF2-40B4-BE49-F238E27FC236}">
                <a16:creationId xmlns:a16="http://schemas.microsoft.com/office/drawing/2014/main" id="{E6E69EA8-2862-4843-AA76-0D17B1EF6487}"/>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5DED0B0-33D8-43CC-AACB-AC57FA5B4E7F}"/>
              </a:ext>
            </a:extLst>
          </p:cNvPr>
          <p:cNvSpPr>
            <a:spLocks noGrp="1"/>
          </p:cNvSpPr>
          <p:nvPr>
            <p:ph type="sldNum" sz="quarter" idx="12"/>
          </p:nvPr>
        </p:nvSpPr>
        <p:spPr/>
        <p:txBody>
          <a:bodyPr/>
          <a:lstStyle/>
          <a:p>
            <a:fld id="{E0C33045-984B-4F44-A077-3B45BEEE9467}" type="slidenum">
              <a:rPr lang="ja-JP" altLang="en-US" smtClean="0"/>
              <a:pPr/>
              <a:t>82</a:t>
            </a:fld>
            <a:endParaRPr lang="en-US" altLang="ja-JP"/>
          </a:p>
        </p:txBody>
      </p:sp>
      <p:grpSp>
        <p:nvGrpSpPr>
          <p:cNvPr id="8" name="Group 7">
            <a:extLst>
              <a:ext uri="{FF2B5EF4-FFF2-40B4-BE49-F238E27FC236}">
                <a16:creationId xmlns:a16="http://schemas.microsoft.com/office/drawing/2014/main" id="{BD00A1F0-98D6-454C-BFE8-49E2C128F415}"/>
              </a:ext>
            </a:extLst>
          </p:cNvPr>
          <p:cNvGrpSpPr/>
          <p:nvPr/>
        </p:nvGrpSpPr>
        <p:grpSpPr>
          <a:xfrm>
            <a:off x="3995936" y="1844824"/>
            <a:ext cx="4661202" cy="3888432"/>
            <a:chOff x="4139952" y="1844824"/>
            <a:chExt cx="4373170" cy="3167561"/>
          </a:xfrm>
        </p:grpSpPr>
        <p:pic>
          <p:nvPicPr>
            <p:cNvPr id="6" name="Picture 5">
              <a:extLst>
                <a:ext uri="{FF2B5EF4-FFF2-40B4-BE49-F238E27FC236}">
                  <a16:creationId xmlns:a16="http://schemas.microsoft.com/office/drawing/2014/main" id="{F3F9E8EA-62C7-45BD-8DA2-55D93A612E9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139952" y="1844824"/>
              <a:ext cx="4373170" cy="3167561"/>
            </a:xfrm>
            <a:prstGeom prst="rect">
              <a:avLst/>
            </a:prstGeom>
          </p:spPr>
        </p:pic>
        <p:sp>
          <p:nvSpPr>
            <p:cNvPr id="7" name="Rectangle 6">
              <a:extLst>
                <a:ext uri="{FF2B5EF4-FFF2-40B4-BE49-F238E27FC236}">
                  <a16:creationId xmlns:a16="http://schemas.microsoft.com/office/drawing/2014/main" id="{A6C9ACF8-339B-48F2-B237-3A657078EF48}"/>
                </a:ext>
              </a:extLst>
            </p:cNvPr>
            <p:cNvSpPr/>
            <p:nvPr/>
          </p:nvSpPr>
          <p:spPr bwMode="auto">
            <a:xfrm>
              <a:off x="8100392" y="4797152"/>
              <a:ext cx="216024" cy="215233"/>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grpSp>
    </p:spTree>
    <p:extLst>
      <p:ext uri="{BB962C8B-B14F-4D97-AF65-F5344CB8AC3E}">
        <p14:creationId xmlns:p14="http://schemas.microsoft.com/office/powerpoint/2010/main" val="403977345"/>
      </p:ext>
    </p:extLst>
  </p:cSld>
  <p:clrMapOvr>
    <a:masterClrMapping/>
  </p:clrMapOvr>
  <p:transition>
    <p:dissolv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1B41-5574-4D02-8B16-066CED589589}"/>
              </a:ext>
            </a:extLst>
          </p:cNvPr>
          <p:cNvSpPr>
            <a:spLocks noGrp="1"/>
          </p:cNvSpPr>
          <p:nvPr>
            <p:ph type="title"/>
          </p:nvPr>
        </p:nvSpPr>
        <p:spPr/>
        <p:txBody>
          <a:bodyPr/>
          <a:lstStyle/>
          <a:p>
            <a:r>
              <a:rPr lang="en-US" dirty="0"/>
              <a:t>Doubles</a:t>
            </a:r>
          </a:p>
        </p:txBody>
      </p:sp>
      <p:sp>
        <p:nvSpPr>
          <p:cNvPr id="3" name="Content Placeholder 2">
            <a:extLst>
              <a:ext uri="{FF2B5EF4-FFF2-40B4-BE49-F238E27FC236}">
                <a16:creationId xmlns:a16="http://schemas.microsoft.com/office/drawing/2014/main" id="{05354B5B-2EE1-4827-A222-261501D7C2E2}"/>
              </a:ext>
            </a:extLst>
          </p:cNvPr>
          <p:cNvSpPr>
            <a:spLocks noGrp="1"/>
          </p:cNvSpPr>
          <p:nvPr>
            <p:ph idx="1"/>
          </p:nvPr>
        </p:nvSpPr>
        <p:spPr>
          <a:xfrm>
            <a:off x="900113" y="1560513"/>
            <a:ext cx="7786687" cy="4532312"/>
          </a:xfrm>
        </p:spPr>
        <p:txBody>
          <a:bodyPr/>
          <a:lstStyle/>
          <a:p>
            <a:r>
              <a:rPr lang="en-CA" sz="2400" dirty="0"/>
              <a:t>A test double is a </a:t>
            </a:r>
            <a:r>
              <a:rPr lang="en-CA" sz="2400" b="1" dirty="0"/>
              <a:t>replacement </a:t>
            </a:r>
            <a:r>
              <a:rPr lang="en-CA" sz="2400" dirty="0"/>
              <a:t>for a </a:t>
            </a:r>
            <a:r>
              <a:rPr lang="en-CA" sz="2400" b="1" dirty="0"/>
              <a:t>DOC </a:t>
            </a:r>
            <a:r>
              <a:rPr lang="en-CA" sz="2400" dirty="0"/>
              <a:t>(</a:t>
            </a:r>
            <a:r>
              <a:rPr lang="en-CA" sz="2400" dirty="0">
                <a:solidFill>
                  <a:srgbClr val="FF0000"/>
                </a:solidFill>
              </a:rPr>
              <a:t>D</a:t>
            </a:r>
            <a:r>
              <a:rPr lang="en-CA" sz="2400" dirty="0"/>
              <a:t>ependent </a:t>
            </a:r>
            <a:r>
              <a:rPr lang="en-CA" sz="2400" dirty="0">
                <a:solidFill>
                  <a:srgbClr val="FF0000"/>
                </a:solidFill>
              </a:rPr>
              <a:t>O</a:t>
            </a:r>
            <a:r>
              <a:rPr lang="en-CA" sz="2400" dirty="0"/>
              <a:t>n </a:t>
            </a:r>
            <a:r>
              <a:rPr lang="en-US" sz="2400" dirty="0">
                <a:solidFill>
                  <a:srgbClr val="FF0000"/>
                </a:solidFill>
              </a:rPr>
              <a:t>C</a:t>
            </a:r>
            <a:r>
              <a:rPr lang="en-US" sz="2400" dirty="0"/>
              <a:t>omponent)</a:t>
            </a:r>
          </a:p>
          <a:p>
            <a:r>
              <a:rPr lang="en-US" sz="2400" dirty="0">
                <a:solidFill>
                  <a:srgbClr val="008000"/>
                </a:solidFill>
              </a:rPr>
              <a:t>Example</a:t>
            </a:r>
          </a:p>
          <a:p>
            <a:pPr lvl="1"/>
            <a:r>
              <a:rPr lang="en-CA" sz="2000" dirty="0"/>
              <a:t>A system might </a:t>
            </a:r>
            <a:r>
              <a:rPr lang="en-CA" sz="2000" b="1" dirty="0"/>
              <a:t>send an email </a:t>
            </a:r>
            <a:r>
              <a:rPr lang="en-CA" sz="2000" dirty="0"/>
              <a:t>if a particular request fails (insufficient funds, insufficient stock on hand, </a:t>
            </a:r>
            <a:r>
              <a:rPr lang="en-US" sz="2000" dirty="0"/>
              <a:t>security violation, etc.)</a:t>
            </a:r>
          </a:p>
          <a:p>
            <a:pPr lvl="1"/>
            <a:r>
              <a:rPr lang="en-CA" sz="2000" dirty="0"/>
              <a:t>Since we </a:t>
            </a:r>
            <a:r>
              <a:rPr lang="en-CA" sz="2000" b="1" dirty="0"/>
              <a:t>don</a:t>
            </a:r>
            <a:r>
              <a:rPr lang="en-CA" sz="2000" dirty="0"/>
              <a:t>’</a:t>
            </a:r>
            <a:r>
              <a:rPr lang="en-CA" sz="2000" b="1" dirty="0"/>
              <a:t>t really want to send the email</a:t>
            </a:r>
            <a:r>
              <a:rPr lang="en-CA" sz="2000" dirty="0"/>
              <a:t>, we need to provide replacement code that appears to </a:t>
            </a:r>
            <a:r>
              <a:rPr lang="en-US" sz="2000" dirty="0"/>
              <a:t>send the email</a:t>
            </a:r>
          </a:p>
          <a:p>
            <a:pPr lvl="1"/>
            <a:r>
              <a:rPr lang="en-CA" sz="2000" dirty="0"/>
              <a:t>We will typically want to </a:t>
            </a:r>
            <a:r>
              <a:rPr lang="en-CA" sz="2000" b="1" dirty="0"/>
              <a:t>verify </a:t>
            </a:r>
          </a:p>
          <a:p>
            <a:pPr marL="457200" lvl="1" indent="0">
              <a:buNone/>
            </a:pPr>
            <a:r>
              <a:rPr lang="en-CA" sz="2000" dirty="0"/>
              <a:t>     that the email was </a:t>
            </a:r>
            <a:r>
              <a:rPr lang="en-US" sz="2000" dirty="0"/>
              <a:t>“</a:t>
            </a:r>
            <a:r>
              <a:rPr lang="en-US" sz="2000" b="1" dirty="0"/>
              <a:t>sent</a:t>
            </a:r>
            <a:r>
              <a:rPr lang="en-US" sz="2000" dirty="0"/>
              <a:t>”</a:t>
            </a:r>
          </a:p>
        </p:txBody>
      </p:sp>
      <p:sp>
        <p:nvSpPr>
          <p:cNvPr id="4" name="Footer Placeholder 3">
            <a:extLst>
              <a:ext uri="{FF2B5EF4-FFF2-40B4-BE49-F238E27FC236}">
                <a16:creationId xmlns:a16="http://schemas.microsoft.com/office/drawing/2014/main" id="{654F63C3-F2DA-4CBB-90CA-B3C4B189A07A}"/>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BF3C5ECF-C8D7-47E9-BADB-669B1FF588F2}"/>
              </a:ext>
            </a:extLst>
          </p:cNvPr>
          <p:cNvSpPr>
            <a:spLocks noGrp="1"/>
          </p:cNvSpPr>
          <p:nvPr>
            <p:ph type="sldNum" sz="quarter" idx="12"/>
          </p:nvPr>
        </p:nvSpPr>
        <p:spPr/>
        <p:txBody>
          <a:bodyPr/>
          <a:lstStyle/>
          <a:p>
            <a:fld id="{E0C33045-984B-4F44-A077-3B45BEEE9467}" type="slidenum">
              <a:rPr lang="ja-JP" altLang="en-US" smtClean="0"/>
              <a:pPr/>
              <a:t>83</a:t>
            </a:fld>
            <a:endParaRPr lang="en-US" altLang="ja-JP"/>
          </a:p>
        </p:txBody>
      </p:sp>
      <p:pic>
        <p:nvPicPr>
          <p:cNvPr id="6" name="Picture 5">
            <a:extLst>
              <a:ext uri="{FF2B5EF4-FFF2-40B4-BE49-F238E27FC236}">
                <a16:creationId xmlns:a16="http://schemas.microsoft.com/office/drawing/2014/main" id="{6CAF2999-86C7-4427-A48B-BF10C7D9D380}"/>
              </a:ext>
            </a:extLst>
          </p:cNvPr>
          <p:cNvPicPr>
            <a:picLocks noChangeAspect="1"/>
          </p:cNvPicPr>
          <p:nvPr/>
        </p:nvPicPr>
        <p:blipFill>
          <a:blip r:embed="rId2"/>
          <a:stretch>
            <a:fillRect/>
          </a:stretch>
        </p:blipFill>
        <p:spPr>
          <a:xfrm>
            <a:off x="6444208" y="4443761"/>
            <a:ext cx="2242592" cy="1835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1198352"/>
      </p:ext>
    </p:extLst>
  </p:cSld>
  <p:clrMapOvr>
    <a:masterClrMapping/>
  </p:clrMapOvr>
  <p:transition>
    <p:dissolv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4A87-8E02-4C2F-9F93-6602BBF9B77B}"/>
              </a:ext>
            </a:extLst>
          </p:cNvPr>
          <p:cNvSpPr>
            <a:spLocks noGrp="1"/>
          </p:cNvSpPr>
          <p:nvPr>
            <p:ph type="title"/>
          </p:nvPr>
        </p:nvSpPr>
        <p:spPr/>
        <p:txBody>
          <a:bodyPr/>
          <a:lstStyle/>
          <a:p>
            <a:r>
              <a:rPr lang="en-US" dirty="0"/>
              <a:t>The SUT</a:t>
            </a:r>
          </a:p>
        </p:txBody>
      </p:sp>
      <p:sp>
        <p:nvSpPr>
          <p:cNvPr id="3" name="Content Placeholder 2">
            <a:extLst>
              <a:ext uri="{FF2B5EF4-FFF2-40B4-BE49-F238E27FC236}">
                <a16:creationId xmlns:a16="http://schemas.microsoft.com/office/drawing/2014/main" id="{9FF24310-C329-4995-AA55-C2AE390527EA}"/>
              </a:ext>
            </a:extLst>
          </p:cNvPr>
          <p:cNvSpPr>
            <a:spLocks noGrp="1"/>
          </p:cNvSpPr>
          <p:nvPr>
            <p:ph idx="1"/>
          </p:nvPr>
        </p:nvSpPr>
        <p:spPr/>
        <p:txBody>
          <a:bodyPr/>
          <a:lstStyle/>
          <a:p>
            <a:r>
              <a:rPr lang="en-CA" sz="2400" dirty="0"/>
              <a:t>SUT is the portion of a system that is being tested (may be one method or class or a collection of classes or components)</a:t>
            </a:r>
          </a:p>
          <a:p>
            <a:r>
              <a:rPr lang="en-CA" sz="2400" dirty="0"/>
              <a:t>Test Driver: Partial implementation of a component that </a:t>
            </a:r>
            <a:r>
              <a:rPr lang="en-US" sz="2400" dirty="0"/>
              <a:t>depends on an SUT</a:t>
            </a:r>
          </a:p>
          <a:p>
            <a:r>
              <a:rPr lang="en-CA" sz="2400" dirty="0"/>
              <a:t>If the SUT collaborates with any other classes, those classes are referred to as “depended on components” (DOC’s)</a:t>
            </a:r>
            <a:endParaRPr lang="en-US" sz="2400" dirty="0"/>
          </a:p>
        </p:txBody>
      </p:sp>
      <p:sp>
        <p:nvSpPr>
          <p:cNvPr id="4" name="Footer Placeholder 3">
            <a:extLst>
              <a:ext uri="{FF2B5EF4-FFF2-40B4-BE49-F238E27FC236}">
                <a16:creationId xmlns:a16="http://schemas.microsoft.com/office/drawing/2014/main" id="{10EA19A7-FC85-4BA6-A57F-260AA7E5CE87}"/>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78851D65-C9F0-4C44-A03A-3C97994B908F}"/>
              </a:ext>
            </a:extLst>
          </p:cNvPr>
          <p:cNvSpPr>
            <a:spLocks noGrp="1"/>
          </p:cNvSpPr>
          <p:nvPr>
            <p:ph type="sldNum" sz="quarter" idx="12"/>
          </p:nvPr>
        </p:nvSpPr>
        <p:spPr/>
        <p:txBody>
          <a:bodyPr/>
          <a:lstStyle/>
          <a:p>
            <a:fld id="{E0C33045-984B-4F44-A077-3B45BEEE9467}" type="slidenum">
              <a:rPr lang="ja-JP" altLang="en-US" smtClean="0"/>
              <a:pPr/>
              <a:t>84</a:t>
            </a:fld>
            <a:endParaRPr lang="en-US" altLang="ja-JP"/>
          </a:p>
        </p:txBody>
      </p:sp>
      <p:pic>
        <p:nvPicPr>
          <p:cNvPr id="6" name="Picture 5">
            <a:extLst>
              <a:ext uri="{FF2B5EF4-FFF2-40B4-BE49-F238E27FC236}">
                <a16:creationId xmlns:a16="http://schemas.microsoft.com/office/drawing/2014/main" id="{FB76859A-7B67-4A58-9B93-6BA5FF79C207}"/>
              </a:ext>
            </a:extLst>
          </p:cNvPr>
          <p:cNvPicPr>
            <a:picLocks noChangeAspect="1"/>
          </p:cNvPicPr>
          <p:nvPr/>
        </p:nvPicPr>
        <p:blipFill>
          <a:blip r:embed="rId2"/>
          <a:stretch>
            <a:fillRect/>
          </a:stretch>
        </p:blipFill>
        <p:spPr>
          <a:xfrm>
            <a:off x="1579877" y="4378982"/>
            <a:ext cx="6441446" cy="1871006"/>
          </a:xfrm>
          <a:prstGeom prst="rect">
            <a:avLst/>
          </a:prstGeom>
        </p:spPr>
      </p:pic>
    </p:spTree>
    <p:extLst>
      <p:ext uri="{BB962C8B-B14F-4D97-AF65-F5344CB8AC3E}">
        <p14:creationId xmlns:p14="http://schemas.microsoft.com/office/powerpoint/2010/main" val="3439162474"/>
      </p:ext>
    </p:extLst>
  </p:cSld>
  <p:clrMapOvr>
    <a:masterClrMapping/>
  </p:clrMapOvr>
  <p:transition>
    <p:dissolv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C442-1413-4EEA-B29D-22963AD34DD5}"/>
              </a:ext>
            </a:extLst>
          </p:cNvPr>
          <p:cNvSpPr>
            <a:spLocks noGrp="1"/>
          </p:cNvSpPr>
          <p:nvPr>
            <p:ph type="title"/>
          </p:nvPr>
        </p:nvSpPr>
        <p:spPr/>
        <p:txBody>
          <a:bodyPr/>
          <a:lstStyle/>
          <a:p>
            <a:r>
              <a:rPr lang="en-US" dirty="0"/>
              <a:t>Test Doubles</a:t>
            </a:r>
          </a:p>
        </p:txBody>
      </p:sp>
      <p:sp>
        <p:nvSpPr>
          <p:cNvPr id="3" name="Content Placeholder 2">
            <a:extLst>
              <a:ext uri="{FF2B5EF4-FFF2-40B4-BE49-F238E27FC236}">
                <a16:creationId xmlns:a16="http://schemas.microsoft.com/office/drawing/2014/main" id="{CF8D939B-9079-4257-987D-44C3C24C8E20}"/>
              </a:ext>
            </a:extLst>
          </p:cNvPr>
          <p:cNvSpPr>
            <a:spLocks noGrp="1"/>
          </p:cNvSpPr>
          <p:nvPr>
            <p:ph idx="1"/>
          </p:nvPr>
        </p:nvSpPr>
        <p:spPr/>
        <p:txBody>
          <a:bodyPr/>
          <a:lstStyle/>
          <a:p>
            <a:r>
              <a:rPr lang="en-US" dirty="0"/>
              <a:t>Several of them exist</a:t>
            </a:r>
          </a:p>
          <a:p>
            <a:r>
              <a:rPr lang="en-US" dirty="0"/>
              <a:t>In this course we focus on </a:t>
            </a:r>
            <a:r>
              <a:rPr lang="en-US" b="1" dirty="0"/>
              <a:t>stubs</a:t>
            </a:r>
            <a:r>
              <a:rPr lang="en-US" dirty="0"/>
              <a:t> and </a:t>
            </a:r>
            <a:r>
              <a:rPr lang="en-US" b="1" dirty="0"/>
              <a:t>mock objects</a:t>
            </a:r>
          </a:p>
        </p:txBody>
      </p:sp>
      <p:sp>
        <p:nvSpPr>
          <p:cNvPr id="4" name="Footer Placeholder 3">
            <a:extLst>
              <a:ext uri="{FF2B5EF4-FFF2-40B4-BE49-F238E27FC236}">
                <a16:creationId xmlns:a16="http://schemas.microsoft.com/office/drawing/2014/main" id="{0E327069-AE5D-4D38-A4D7-376CFC513976}"/>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E191831E-6658-422C-BC68-6444F1669D8F}"/>
              </a:ext>
            </a:extLst>
          </p:cNvPr>
          <p:cNvSpPr>
            <a:spLocks noGrp="1"/>
          </p:cNvSpPr>
          <p:nvPr>
            <p:ph type="sldNum" sz="quarter" idx="12"/>
          </p:nvPr>
        </p:nvSpPr>
        <p:spPr/>
        <p:txBody>
          <a:bodyPr/>
          <a:lstStyle/>
          <a:p>
            <a:fld id="{E0C33045-984B-4F44-A077-3B45BEEE9467}" type="slidenum">
              <a:rPr lang="ja-JP" altLang="en-US" smtClean="0"/>
              <a:pPr/>
              <a:t>85</a:t>
            </a:fld>
            <a:endParaRPr lang="en-US" altLang="ja-JP"/>
          </a:p>
        </p:txBody>
      </p:sp>
      <p:pic>
        <p:nvPicPr>
          <p:cNvPr id="6" name="Picture 5">
            <a:extLst>
              <a:ext uri="{FF2B5EF4-FFF2-40B4-BE49-F238E27FC236}">
                <a16:creationId xmlns:a16="http://schemas.microsoft.com/office/drawing/2014/main" id="{1BA42915-D7F5-4461-8103-6A466392DB5B}"/>
              </a:ext>
            </a:extLst>
          </p:cNvPr>
          <p:cNvPicPr>
            <a:picLocks noChangeAspect="1"/>
          </p:cNvPicPr>
          <p:nvPr/>
        </p:nvPicPr>
        <p:blipFill>
          <a:blip r:embed="rId3"/>
          <a:stretch>
            <a:fillRect/>
          </a:stretch>
        </p:blipFill>
        <p:spPr>
          <a:xfrm>
            <a:off x="2051720" y="3359259"/>
            <a:ext cx="5200080" cy="1944216"/>
          </a:xfrm>
          <a:prstGeom prst="rect">
            <a:avLst/>
          </a:prstGeom>
        </p:spPr>
      </p:pic>
      <p:grpSp>
        <p:nvGrpSpPr>
          <p:cNvPr id="11" name="Group 10"/>
          <p:cNvGrpSpPr/>
          <p:nvPr/>
        </p:nvGrpSpPr>
        <p:grpSpPr>
          <a:xfrm>
            <a:off x="2555776" y="5334456"/>
            <a:ext cx="2273424" cy="686832"/>
            <a:chOff x="2607196" y="5303475"/>
            <a:chExt cx="2273424" cy="686832"/>
          </a:xfrm>
        </p:grpSpPr>
        <p:sp>
          <p:nvSpPr>
            <p:cNvPr id="8" name="Rectangle 7"/>
            <p:cNvSpPr/>
            <p:nvPr/>
          </p:nvSpPr>
          <p:spPr>
            <a:xfrm>
              <a:off x="2607196" y="5620975"/>
              <a:ext cx="2273424" cy="369332"/>
            </a:xfrm>
            <a:prstGeom prst="rect">
              <a:avLst/>
            </a:prstGeom>
          </p:spPr>
          <p:txBody>
            <a:bodyPr wrap="square">
              <a:spAutoFit/>
            </a:bodyPr>
            <a:lstStyle/>
            <a:p>
              <a:pPr algn="ctr"/>
              <a:r>
                <a:rPr lang="en-CA" sz="1800" dirty="0">
                  <a:solidFill>
                    <a:srgbClr val="FF0000"/>
                  </a:solidFill>
                </a:rPr>
                <a:t>State testing</a:t>
              </a:r>
            </a:p>
          </p:txBody>
        </p:sp>
        <p:sp>
          <p:nvSpPr>
            <p:cNvPr id="9" name="Up Arrow 8"/>
            <p:cNvSpPr/>
            <p:nvPr/>
          </p:nvSpPr>
          <p:spPr bwMode="auto">
            <a:xfrm>
              <a:off x="3563888" y="5303475"/>
              <a:ext cx="360040" cy="320675"/>
            </a:xfrm>
            <a:prstGeom prst="up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solidFill>
                    <a:srgbClr val="FF0000"/>
                  </a:solidFill>
                </a:ln>
                <a:solidFill>
                  <a:srgbClr val="FF0000"/>
                </a:solidFill>
                <a:effectLst/>
                <a:latin typeface="Tahoma" pitchFamily="34" charset="0"/>
                <a:ea typeface="ＭＳ Ｐゴシック" charset="-128"/>
              </a:endParaRPr>
            </a:p>
          </p:txBody>
        </p:sp>
      </p:grpSp>
      <p:grpSp>
        <p:nvGrpSpPr>
          <p:cNvPr id="12" name="Group 11"/>
          <p:cNvGrpSpPr/>
          <p:nvPr/>
        </p:nvGrpSpPr>
        <p:grpSpPr>
          <a:xfrm>
            <a:off x="4476992" y="5331281"/>
            <a:ext cx="2710296" cy="690007"/>
            <a:chOff x="4476992" y="5300300"/>
            <a:chExt cx="2710296" cy="690007"/>
          </a:xfrm>
        </p:grpSpPr>
        <p:sp>
          <p:nvSpPr>
            <p:cNvPr id="7" name="Rectangle 6"/>
            <p:cNvSpPr/>
            <p:nvPr/>
          </p:nvSpPr>
          <p:spPr>
            <a:xfrm>
              <a:off x="4476992" y="5620975"/>
              <a:ext cx="2710296" cy="369332"/>
            </a:xfrm>
            <a:prstGeom prst="rect">
              <a:avLst/>
            </a:prstGeom>
          </p:spPr>
          <p:txBody>
            <a:bodyPr wrap="square">
              <a:spAutoFit/>
            </a:bodyPr>
            <a:lstStyle/>
            <a:p>
              <a:pPr algn="ctr"/>
              <a:r>
                <a:rPr lang="en-CA" sz="1800" dirty="0">
                  <a:solidFill>
                    <a:srgbClr val="FF0000"/>
                  </a:solidFill>
                </a:rPr>
                <a:t>Behavioral testing</a:t>
              </a:r>
            </a:p>
          </p:txBody>
        </p:sp>
        <p:sp>
          <p:nvSpPr>
            <p:cNvPr id="10" name="Up Arrow 9"/>
            <p:cNvSpPr/>
            <p:nvPr/>
          </p:nvSpPr>
          <p:spPr bwMode="auto">
            <a:xfrm>
              <a:off x="5652120" y="5300300"/>
              <a:ext cx="360040" cy="320675"/>
            </a:xfrm>
            <a:prstGeom prst="up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1" i="0" u="none" strike="noStrike" cap="none" normalizeH="0" baseline="0">
                <a:ln>
                  <a:solidFill>
                    <a:srgbClr val="FF0000"/>
                  </a:solidFill>
                </a:ln>
                <a:solidFill>
                  <a:srgbClr val="FF0000"/>
                </a:solidFill>
                <a:effectLst/>
                <a:latin typeface="Tahoma" pitchFamily="34" charset="0"/>
                <a:ea typeface="ＭＳ Ｐゴシック" charset="-128"/>
              </a:endParaRPr>
            </a:p>
          </p:txBody>
        </p:sp>
      </p:grpSp>
    </p:spTree>
    <p:extLst>
      <p:ext uri="{BB962C8B-B14F-4D97-AF65-F5344CB8AC3E}">
        <p14:creationId xmlns:p14="http://schemas.microsoft.com/office/powerpoint/2010/main" val="155525935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BC22-645D-420A-8D5F-D469C5AF32DB}"/>
              </a:ext>
            </a:extLst>
          </p:cNvPr>
          <p:cNvSpPr>
            <a:spLocks noGrp="1"/>
          </p:cNvSpPr>
          <p:nvPr>
            <p:ph type="title"/>
          </p:nvPr>
        </p:nvSpPr>
        <p:spPr/>
        <p:txBody>
          <a:bodyPr/>
          <a:lstStyle/>
          <a:p>
            <a:r>
              <a:rPr lang="en-US" dirty="0"/>
              <a:t>Stubs</a:t>
            </a:r>
          </a:p>
        </p:txBody>
      </p:sp>
      <p:sp>
        <p:nvSpPr>
          <p:cNvPr id="3" name="Content Placeholder 2">
            <a:extLst>
              <a:ext uri="{FF2B5EF4-FFF2-40B4-BE49-F238E27FC236}">
                <a16:creationId xmlns:a16="http://schemas.microsoft.com/office/drawing/2014/main" id="{0C6C9D12-473E-4AD3-8C7C-0D03CD4B61B8}"/>
              </a:ext>
            </a:extLst>
          </p:cNvPr>
          <p:cNvSpPr>
            <a:spLocks noGrp="1"/>
          </p:cNvSpPr>
          <p:nvPr>
            <p:ph idx="1"/>
          </p:nvPr>
        </p:nvSpPr>
        <p:spPr/>
        <p:txBody>
          <a:bodyPr/>
          <a:lstStyle/>
          <a:p>
            <a:r>
              <a:rPr lang="en-US" sz="2800" dirty="0"/>
              <a:t>A simple test double</a:t>
            </a:r>
          </a:p>
          <a:p>
            <a:r>
              <a:rPr lang="en-CA" sz="2800" b="1" dirty="0"/>
              <a:t>Supplies responds to requests </a:t>
            </a:r>
            <a:r>
              <a:rPr lang="en-CA" sz="2800" dirty="0"/>
              <a:t>from the SUT</a:t>
            </a:r>
          </a:p>
          <a:p>
            <a:pPr lvl="1"/>
            <a:r>
              <a:rPr lang="en-CA" sz="2400" dirty="0"/>
              <a:t>Stub will contain </a:t>
            </a:r>
            <a:r>
              <a:rPr lang="en-CA" sz="2400" b="1" dirty="0"/>
              <a:t>pre-defined responses </a:t>
            </a:r>
            <a:r>
              <a:rPr lang="en-CA" sz="2400" dirty="0"/>
              <a:t>to specific </a:t>
            </a:r>
            <a:r>
              <a:rPr lang="en-US" sz="2400" dirty="0"/>
              <a:t>requests</a:t>
            </a:r>
          </a:p>
          <a:p>
            <a:pPr lvl="2"/>
            <a:r>
              <a:rPr lang="en-CA" sz="2000" dirty="0"/>
              <a:t>e.g. </a:t>
            </a:r>
            <a:r>
              <a:rPr lang="en-CA" sz="2000" dirty="0" err="1"/>
              <a:t>getStudent</a:t>
            </a:r>
            <a:r>
              <a:rPr lang="en-CA" sz="2000" dirty="0"/>
              <a:t>(“100”) causes a Student object to be returned</a:t>
            </a:r>
          </a:p>
          <a:p>
            <a:pPr lvl="3"/>
            <a:r>
              <a:rPr lang="en-CA" sz="1600" dirty="0"/>
              <a:t>The Student object may be Student 100 or the same object may returned regardless of the student number</a:t>
            </a:r>
          </a:p>
          <a:p>
            <a:pPr lvl="2"/>
            <a:r>
              <a:rPr lang="en-US" sz="2000" dirty="0"/>
              <a:t>e.g. a program that reads from a sensor feed can be tested by getting the same info from a file </a:t>
            </a:r>
            <a:endParaRPr lang="en-CA" sz="2000" dirty="0"/>
          </a:p>
          <a:p>
            <a:pPr lvl="1"/>
            <a:r>
              <a:rPr lang="en-CA" sz="2400" dirty="0"/>
              <a:t>A stub is often </a:t>
            </a:r>
            <a:r>
              <a:rPr lang="en-CA" sz="2400" b="1" dirty="0"/>
              <a:t>hand-coded </a:t>
            </a:r>
            <a:r>
              <a:rPr lang="en-CA" sz="2400" dirty="0"/>
              <a:t>in the implementation </a:t>
            </a:r>
            <a:r>
              <a:rPr lang="en-US" sz="2400" dirty="0"/>
              <a:t>language</a:t>
            </a:r>
          </a:p>
        </p:txBody>
      </p:sp>
      <p:sp>
        <p:nvSpPr>
          <p:cNvPr id="4" name="Footer Placeholder 3">
            <a:extLst>
              <a:ext uri="{FF2B5EF4-FFF2-40B4-BE49-F238E27FC236}">
                <a16:creationId xmlns:a16="http://schemas.microsoft.com/office/drawing/2014/main" id="{3AAF5ED3-FDA8-4A4C-A74B-F9D2D116B56E}"/>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08DA0758-0C4A-4727-8E38-732FB373EDAD}"/>
              </a:ext>
            </a:extLst>
          </p:cNvPr>
          <p:cNvSpPr>
            <a:spLocks noGrp="1"/>
          </p:cNvSpPr>
          <p:nvPr>
            <p:ph type="sldNum" sz="quarter" idx="12"/>
          </p:nvPr>
        </p:nvSpPr>
        <p:spPr/>
        <p:txBody>
          <a:bodyPr/>
          <a:lstStyle/>
          <a:p>
            <a:fld id="{E0C33045-984B-4F44-A077-3B45BEEE9467}" type="slidenum">
              <a:rPr lang="ja-JP" altLang="en-US" smtClean="0"/>
              <a:pPr/>
              <a:t>86</a:t>
            </a:fld>
            <a:endParaRPr lang="en-US" altLang="ja-JP"/>
          </a:p>
        </p:txBody>
      </p:sp>
      <p:pic>
        <p:nvPicPr>
          <p:cNvPr id="6" name="Picture 5">
            <a:extLst>
              <a:ext uri="{FF2B5EF4-FFF2-40B4-BE49-F238E27FC236}">
                <a16:creationId xmlns:a16="http://schemas.microsoft.com/office/drawing/2014/main" id="{F97BB206-B9E6-41D7-9286-1573DE7DD5B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92080" y="123542"/>
            <a:ext cx="3330150" cy="1245083"/>
          </a:xfrm>
          <a:prstGeom prst="rect">
            <a:avLst/>
          </a:prstGeom>
        </p:spPr>
      </p:pic>
      <p:sp>
        <p:nvSpPr>
          <p:cNvPr id="8" name="Arrow: Up 7">
            <a:extLst>
              <a:ext uri="{FF2B5EF4-FFF2-40B4-BE49-F238E27FC236}">
                <a16:creationId xmlns:a16="http://schemas.microsoft.com/office/drawing/2014/main" id="{829B6F44-CD9C-478C-911D-6A910BB0FA8B}"/>
              </a:ext>
            </a:extLst>
          </p:cNvPr>
          <p:cNvSpPr/>
          <p:nvPr/>
        </p:nvSpPr>
        <p:spPr bwMode="auto">
          <a:xfrm>
            <a:off x="6156176" y="1303191"/>
            <a:ext cx="432048" cy="288032"/>
          </a:xfrm>
          <a:prstGeom prst="up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dirty="0">
              <a:ln>
                <a:noFill/>
              </a:ln>
              <a:solidFill>
                <a:schemeClr val="tx1"/>
              </a:solidFill>
              <a:effectLst/>
              <a:latin typeface="Tahoma" pitchFamily="34" charset="0"/>
              <a:ea typeface="ＭＳ Ｐゴシック" charset="-128"/>
            </a:endParaRPr>
          </a:p>
        </p:txBody>
      </p:sp>
    </p:spTree>
    <p:extLst>
      <p:ext uri="{BB962C8B-B14F-4D97-AF65-F5344CB8AC3E}">
        <p14:creationId xmlns:p14="http://schemas.microsoft.com/office/powerpoint/2010/main" val="2870961027"/>
      </p:ext>
    </p:extLst>
  </p:cSld>
  <p:clrMapOvr>
    <a:masterClrMapping/>
  </p:clrMapOvr>
  <p:transition>
    <p:dissolv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6D0A-0CFF-4680-BBB4-2C8ECDA7DDBA}"/>
              </a:ext>
            </a:extLst>
          </p:cNvPr>
          <p:cNvSpPr>
            <a:spLocks noGrp="1"/>
          </p:cNvSpPr>
          <p:nvPr>
            <p:ph type="title"/>
          </p:nvPr>
        </p:nvSpPr>
        <p:spPr/>
        <p:txBody>
          <a:bodyPr/>
          <a:lstStyle/>
          <a:p>
            <a:r>
              <a:rPr lang="en-US" dirty="0"/>
              <a:t>Test Lifecycle with Stubs</a:t>
            </a:r>
          </a:p>
        </p:txBody>
      </p:sp>
      <p:sp>
        <p:nvSpPr>
          <p:cNvPr id="3" name="Content Placeholder 2">
            <a:extLst>
              <a:ext uri="{FF2B5EF4-FFF2-40B4-BE49-F238E27FC236}">
                <a16:creationId xmlns:a16="http://schemas.microsoft.com/office/drawing/2014/main" id="{103B5586-2EC7-43AC-9C28-6A4D54AD1F0B}"/>
              </a:ext>
            </a:extLst>
          </p:cNvPr>
          <p:cNvSpPr>
            <a:spLocks noGrp="1"/>
          </p:cNvSpPr>
          <p:nvPr>
            <p:ph idx="1"/>
          </p:nvPr>
        </p:nvSpPr>
        <p:spPr/>
        <p:txBody>
          <a:bodyPr/>
          <a:lstStyle/>
          <a:p>
            <a:pPr marL="514350" indent="-514350">
              <a:buSzPct val="90000"/>
              <a:buFont typeface="+mj-lt"/>
              <a:buAutoNum type="arabicPeriod"/>
            </a:pPr>
            <a:r>
              <a:rPr lang="en-CA" sz="2400" b="1" dirty="0"/>
              <a:t>Setup </a:t>
            </a:r>
            <a:r>
              <a:rPr lang="en-CA" sz="2400" dirty="0"/>
              <a:t>- Prepare object that is being tested </a:t>
            </a:r>
            <a:r>
              <a:rPr lang="en-US" sz="2400" dirty="0"/>
              <a:t>and its stubs collaborators</a:t>
            </a:r>
          </a:p>
          <a:p>
            <a:pPr marL="514350" indent="-514350">
              <a:buSzPct val="90000"/>
              <a:buFont typeface="+mj-lt"/>
              <a:buAutoNum type="arabicPeriod"/>
            </a:pPr>
            <a:r>
              <a:rPr lang="en-CA" sz="2400" b="1" dirty="0"/>
              <a:t>Exercise </a:t>
            </a:r>
            <a:r>
              <a:rPr lang="en-CA" sz="2400" dirty="0"/>
              <a:t>- Test the functionality</a:t>
            </a:r>
          </a:p>
          <a:p>
            <a:pPr marL="514350" indent="-514350">
              <a:buSzPct val="90000"/>
              <a:buFont typeface="+mj-lt"/>
              <a:buAutoNum type="arabicPeriod"/>
            </a:pPr>
            <a:r>
              <a:rPr lang="en-CA" sz="2400" b="1" dirty="0"/>
              <a:t>Verify state </a:t>
            </a:r>
            <a:r>
              <a:rPr lang="en-CA" sz="2400" dirty="0"/>
              <a:t>- Use asserts to check object’s </a:t>
            </a:r>
            <a:r>
              <a:rPr lang="en-US" sz="2400" dirty="0"/>
              <a:t>state</a:t>
            </a:r>
          </a:p>
          <a:p>
            <a:pPr marL="514350" indent="-514350">
              <a:buSzPct val="90000"/>
              <a:buFont typeface="+mj-lt"/>
              <a:buAutoNum type="arabicPeriod"/>
            </a:pPr>
            <a:r>
              <a:rPr lang="en-CA" sz="2400" b="1" dirty="0"/>
              <a:t>Teardown </a:t>
            </a:r>
            <a:r>
              <a:rPr lang="en-CA" sz="2400" dirty="0"/>
              <a:t>- Clean up resources</a:t>
            </a:r>
            <a:endParaRPr lang="en-US" sz="2400" dirty="0"/>
          </a:p>
        </p:txBody>
      </p:sp>
      <p:sp>
        <p:nvSpPr>
          <p:cNvPr id="4" name="Footer Placeholder 3">
            <a:extLst>
              <a:ext uri="{FF2B5EF4-FFF2-40B4-BE49-F238E27FC236}">
                <a16:creationId xmlns:a16="http://schemas.microsoft.com/office/drawing/2014/main" id="{B3F26BF7-8B92-4EC5-8D6A-831FEF1406F4}"/>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16AB5157-356E-4D94-9254-4ABDAF0656CD}"/>
              </a:ext>
            </a:extLst>
          </p:cNvPr>
          <p:cNvSpPr>
            <a:spLocks noGrp="1"/>
          </p:cNvSpPr>
          <p:nvPr>
            <p:ph type="sldNum" sz="quarter" idx="12"/>
          </p:nvPr>
        </p:nvSpPr>
        <p:spPr/>
        <p:txBody>
          <a:bodyPr/>
          <a:lstStyle/>
          <a:p>
            <a:fld id="{E0C33045-984B-4F44-A077-3B45BEEE9467}" type="slidenum">
              <a:rPr lang="ja-JP" altLang="en-US" smtClean="0"/>
              <a:pPr/>
              <a:t>87</a:t>
            </a:fld>
            <a:endParaRPr lang="en-US" altLang="ja-JP"/>
          </a:p>
        </p:txBody>
      </p:sp>
      <p:pic>
        <p:nvPicPr>
          <p:cNvPr id="6" name="Picture 5">
            <a:extLst>
              <a:ext uri="{FF2B5EF4-FFF2-40B4-BE49-F238E27FC236}">
                <a16:creationId xmlns:a16="http://schemas.microsoft.com/office/drawing/2014/main" id="{93E8BA6E-DAEA-44E9-A163-25C8D7991F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2268" y="3732479"/>
            <a:ext cx="5976664" cy="2393292"/>
          </a:xfrm>
          <a:prstGeom prst="rect">
            <a:avLst/>
          </a:prstGeom>
        </p:spPr>
      </p:pic>
      <p:sp>
        <p:nvSpPr>
          <p:cNvPr id="7" name="Rectangle 6">
            <a:extLst>
              <a:ext uri="{FF2B5EF4-FFF2-40B4-BE49-F238E27FC236}">
                <a16:creationId xmlns:a16="http://schemas.microsoft.com/office/drawing/2014/main" id="{3275A8CF-4B35-496D-84FF-647A1F1D82FB}"/>
              </a:ext>
            </a:extLst>
          </p:cNvPr>
          <p:cNvSpPr/>
          <p:nvPr/>
        </p:nvSpPr>
        <p:spPr>
          <a:xfrm>
            <a:off x="1408584" y="5954325"/>
            <a:ext cx="3888432" cy="276999"/>
          </a:xfrm>
          <a:prstGeom prst="rect">
            <a:avLst/>
          </a:prstGeom>
        </p:spPr>
        <p:txBody>
          <a:bodyPr wrap="square">
            <a:spAutoFit/>
          </a:bodyPr>
          <a:lstStyle/>
          <a:p>
            <a:r>
              <a:rPr lang="en-US" sz="1200" dirty="0">
                <a:solidFill>
                  <a:srgbClr val="FF0000"/>
                </a:solidFill>
                <a:latin typeface="Calibri" panose="020F0502020204030204" pitchFamily="34" charset="0"/>
                <a:cs typeface="Calibri" panose="020F0502020204030204" pitchFamily="34" charset="0"/>
              </a:rPr>
              <a:t>[Gerard </a:t>
            </a:r>
            <a:r>
              <a:rPr lang="en-US" sz="1200" dirty="0" err="1">
                <a:solidFill>
                  <a:srgbClr val="FF0000"/>
                </a:solidFill>
                <a:latin typeface="Calibri" panose="020F0502020204030204" pitchFamily="34" charset="0"/>
                <a:cs typeface="Calibri" panose="020F0502020204030204" pitchFamily="34" charset="0"/>
              </a:rPr>
              <a:t>Meszaros</a:t>
            </a:r>
            <a:r>
              <a:rPr lang="en-US" sz="1200" dirty="0">
                <a:solidFill>
                  <a:srgbClr val="FF0000"/>
                </a:solidFill>
                <a:latin typeface="Calibri" panose="020F0502020204030204" pitchFamily="34" charset="0"/>
                <a:cs typeface="Calibri" panose="020F0502020204030204" pitchFamily="34" charset="0"/>
              </a:rPr>
              <a:t> </a:t>
            </a:r>
            <a:r>
              <a:rPr lang="en-US" sz="1200" i="1" dirty="0" err="1">
                <a:solidFill>
                  <a:srgbClr val="FF0000"/>
                </a:solidFill>
                <a:latin typeface="Calibri" panose="020F0502020204030204" pitchFamily="34" charset="0"/>
                <a:cs typeface="Calibri" panose="020F0502020204030204" pitchFamily="34" charset="0"/>
              </a:rPr>
              <a:t>xUnit</a:t>
            </a:r>
            <a:r>
              <a:rPr lang="en-US" sz="1200" i="1" dirty="0">
                <a:solidFill>
                  <a:srgbClr val="FF0000"/>
                </a:solidFill>
                <a:latin typeface="Calibri" panose="020F0502020204030204" pitchFamily="34" charset="0"/>
                <a:cs typeface="Calibri" panose="020F0502020204030204" pitchFamily="34" charset="0"/>
              </a:rPr>
              <a:t> Test Patterns</a:t>
            </a:r>
            <a:r>
              <a:rPr lang="en-US" sz="1200" dirty="0">
                <a:solidFill>
                  <a:srgbClr val="FF0000"/>
                </a:solidFill>
                <a:latin typeface="Calibri" panose="020F0502020204030204" pitchFamily="34" charset="0"/>
                <a:cs typeface="Calibri" panose="020F0502020204030204" pitchFamily="34" charset="0"/>
              </a:rPr>
              <a:t>]</a:t>
            </a:r>
          </a:p>
        </p:txBody>
      </p:sp>
      <p:grpSp>
        <p:nvGrpSpPr>
          <p:cNvPr id="11" name="Group 10"/>
          <p:cNvGrpSpPr/>
          <p:nvPr/>
        </p:nvGrpSpPr>
        <p:grpSpPr>
          <a:xfrm>
            <a:off x="5632287" y="1988840"/>
            <a:ext cx="2900153" cy="1728192"/>
            <a:chOff x="5632287" y="1988840"/>
            <a:chExt cx="2900153" cy="1728192"/>
          </a:xfrm>
        </p:grpSpPr>
        <p:sp>
          <p:nvSpPr>
            <p:cNvPr id="8" name="Rectangle 7"/>
            <p:cNvSpPr/>
            <p:nvPr/>
          </p:nvSpPr>
          <p:spPr>
            <a:xfrm>
              <a:off x="5632287" y="1988840"/>
              <a:ext cx="2900153" cy="400110"/>
            </a:xfrm>
            <a:prstGeom prst="rect">
              <a:avLst/>
            </a:prstGeom>
          </p:spPr>
          <p:txBody>
            <a:bodyPr wrap="none">
              <a:spAutoFit/>
            </a:bodyPr>
            <a:lstStyle/>
            <a:p>
              <a:r>
                <a:rPr lang="en-US" sz="2000" dirty="0">
                  <a:solidFill>
                    <a:srgbClr val="FF0000"/>
                  </a:solidFill>
                  <a:sym typeface="Wingdings" panose="05000000000000000000" pitchFamily="2" charset="2"/>
                </a:rPr>
                <a:t> usually in @Before</a:t>
              </a:r>
              <a:endParaRPr lang="en-CA" sz="2000" dirty="0">
                <a:solidFill>
                  <a:srgbClr val="FF0000"/>
                </a:solidFill>
              </a:endParaRPr>
            </a:p>
          </p:txBody>
        </p:sp>
        <p:sp>
          <p:nvSpPr>
            <p:cNvPr id="9" name="Rectangle 8"/>
            <p:cNvSpPr/>
            <p:nvPr/>
          </p:nvSpPr>
          <p:spPr>
            <a:xfrm>
              <a:off x="5632287" y="2420888"/>
              <a:ext cx="1609736" cy="400110"/>
            </a:xfrm>
            <a:prstGeom prst="rect">
              <a:avLst/>
            </a:prstGeom>
          </p:spPr>
          <p:txBody>
            <a:bodyPr wrap="none">
              <a:spAutoFit/>
            </a:bodyPr>
            <a:lstStyle/>
            <a:p>
              <a:r>
                <a:rPr lang="en-US" sz="2000" dirty="0">
                  <a:solidFill>
                    <a:srgbClr val="FF0000"/>
                  </a:solidFill>
                  <a:sym typeface="Wingdings" panose="05000000000000000000" pitchFamily="2" charset="2"/>
                </a:rPr>
                <a:t> in @Test</a:t>
              </a:r>
              <a:endParaRPr lang="en-CA" sz="2000" dirty="0">
                <a:solidFill>
                  <a:srgbClr val="FF0000"/>
                </a:solidFill>
              </a:endParaRPr>
            </a:p>
          </p:txBody>
        </p:sp>
        <p:sp>
          <p:nvSpPr>
            <p:cNvPr id="10" name="Rectangle 9"/>
            <p:cNvSpPr/>
            <p:nvPr/>
          </p:nvSpPr>
          <p:spPr>
            <a:xfrm>
              <a:off x="5632287" y="3316922"/>
              <a:ext cx="2694969" cy="400110"/>
            </a:xfrm>
            <a:prstGeom prst="rect">
              <a:avLst/>
            </a:prstGeom>
          </p:spPr>
          <p:txBody>
            <a:bodyPr wrap="none">
              <a:spAutoFit/>
            </a:bodyPr>
            <a:lstStyle/>
            <a:p>
              <a:r>
                <a:rPr lang="en-US" sz="2000" dirty="0">
                  <a:solidFill>
                    <a:srgbClr val="FF0000"/>
                  </a:solidFill>
                  <a:sym typeface="Wingdings" panose="05000000000000000000" pitchFamily="2" charset="2"/>
                </a:rPr>
                <a:t> usually in @After</a:t>
              </a:r>
              <a:endParaRPr lang="en-CA" sz="2000" dirty="0">
                <a:solidFill>
                  <a:srgbClr val="FF0000"/>
                </a:solidFill>
              </a:endParaRPr>
            </a:p>
          </p:txBody>
        </p:sp>
      </p:grpSp>
    </p:spTree>
    <p:extLst>
      <p:ext uri="{BB962C8B-B14F-4D97-AF65-F5344CB8AC3E}">
        <p14:creationId xmlns:p14="http://schemas.microsoft.com/office/powerpoint/2010/main" val="388177387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B9BE-2209-4B47-85AB-890105CAD3EC}"/>
              </a:ext>
            </a:extLst>
          </p:cNvPr>
          <p:cNvSpPr>
            <a:spLocks noGrp="1"/>
          </p:cNvSpPr>
          <p:nvPr>
            <p:ph type="title"/>
          </p:nvPr>
        </p:nvSpPr>
        <p:spPr/>
        <p:txBody>
          <a:bodyPr/>
          <a:lstStyle/>
          <a:p>
            <a:r>
              <a:rPr lang="en-US" dirty="0"/>
              <a:t>Mock Objects</a:t>
            </a:r>
          </a:p>
        </p:txBody>
      </p:sp>
      <p:sp>
        <p:nvSpPr>
          <p:cNvPr id="3" name="Content Placeholder 2">
            <a:extLst>
              <a:ext uri="{FF2B5EF4-FFF2-40B4-BE49-F238E27FC236}">
                <a16:creationId xmlns:a16="http://schemas.microsoft.com/office/drawing/2014/main" id="{731425AF-0931-4416-BC45-82846D2BDAAA}"/>
              </a:ext>
            </a:extLst>
          </p:cNvPr>
          <p:cNvSpPr>
            <a:spLocks noGrp="1"/>
          </p:cNvSpPr>
          <p:nvPr>
            <p:ph idx="1"/>
          </p:nvPr>
        </p:nvSpPr>
        <p:spPr/>
        <p:txBody>
          <a:bodyPr/>
          <a:lstStyle/>
          <a:p>
            <a:r>
              <a:rPr lang="en-CA" dirty="0"/>
              <a:t>A </a:t>
            </a:r>
            <a:r>
              <a:rPr lang="en-CA" b="1" dirty="0"/>
              <a:t>fake object </a:t>
            </a:r>
            <a:r>
              <a:rPr lang="en-CA" dirty="0"/>
              <a:t>that decides whether a unit test has passed or failed by </a:t>
            </a:r>
            <a:r>
              <a:rPr lang="en-CA" b="1" dirty="0"/>
              <a:t>watching interactions </a:t>
            </a:r>
            <a:r>
              <a:rPr lang="en-US" b="1" dirty="0"/>
              <a:t>between objects</a:t>
            </a:r>
            <a:endParaRPr lang="en-US" dirty="0"/>
          </a:p>
        </p:txBody>
      </p:sp>
      <p:sp>
        <p:nvSpPr>
          <p:cNvPr id="4" name="Footer Placeholder 3">
            <a:extLst>
              <a:ext uri="{FF2B5EF4-FFF2-40B4-BE49-F238E27FC236}">
                <a16:creationId xmlns:a16="http://schemas.microsoft.com/office/drawing/2014/main" id="{77598E92-7BC4-4D4C-8D92-6AF280DE9E10}"/>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F67EEAF4-1F76-4912-B7C1-858FD7A01DB8}"/>
              </a:ext>
            </a:extLst>
          </p:cNvPr>
          <p:cNvSpPr>
            <a:spLocks noGrp="1"/>
          </p:cNvSpPr>
          <p:nvPr>
            <p:ph type="sldNum" sz="quarter" idx="12"/>
          </p:nvPr>
        </p:nvSpPr>
        <p:spPr/>
        <p:txBody>
          <a:bodyPr/>
          <a:lstStyle/>
          <a:p>
            <a:fld id="{E0C33045-984B-4F44-A077-3B45BEEE9467}" type="slidenum">
              <a:rPr lang="ja-JP" altLang="en-US" smtClean="0"/>
              <a:pPr/>
              <a:t>88</a:t>
            </a:fld>
            <a:endParaRPr lang="en-US" altLang="ja-JP"/>
          </a:p>
        </p:txBody>
      </p:sp>
      <p:pic>
        <p:nvPicPr>
          <p:cNvPr id="6" name="Picture 5">
            <a:extLst>
              <a:ext uri="{FF2B5EF4-FFF2-40B4-BE49-F238E27FC236}">
                <a16:creationId xmlns:a16="http://schemas.microsoft.com/office/drawing/2014/main" id="{1DE5A226-6828-44A6-9E92-7148E9E1990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92080" y="123542"/>
            <a:ext cx="3330150" cy="1245083"/>
          </a:xfrm>
          <a:prstGeom prst="rect">
            <a:avLst/>
          </a:prstGeom>
        </p:spPr>
      </p:pic>
      <p:sp>
        <p:nvSpPr>
          <p:cNvPr id="7" name="Arrow: Up 6">
            <a:extLst>
              <a:ext uri="{FF2B5EF4-FFF2-40B4-BE49-F238E27FC236}">
                <a16:creationId xmlns:a16="http://schemas.microsoft.com/office/drawing/2014/main" id="{70221398-F1CA-4DE8-A7A1-EBD0972696B3}"/>
              </a:ext>
            </a:extLst>
          </p:cNvPr>
          <p:cNvSpPr/>
          <p:nvPr/>
        </p:nvSpPr>
        <p:spPr bwMode="auto">
          <a:xfrm>
            <a:off x="7452320" y="1303191"/>
            <a:ext cx="432048" cy="288032"/>
          </a:xfrm>
          <a:prstGeom prst="up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dirty="0">
              <a:ln>
                <a:noFill/>
              </a:ln>
              <a:solidFill>
                <a:schemeClr val="tx1"/>
              </a:solidFill>
              <a:effectLst/>
              <a:latin typeface="Tahoma" pitchFamily="34" charset="0"/>
              <a:ea typeface="ＭＳ Ｐゴシック" charset="-128"/>
            </a:endParaRPr>
          </a:p>
        </p:txBody>
      </p:sp>
      <p:grpSp>
        <p:nvGrpSpPr>
          <p:cNvPr id="11" name="Group 10"/>
          <p:cNvGrpSpPr/>
          <p:nvPr/>
        </p:nvGrpSpPr>
        <p:grpSpPr>
          <a:xfrm>
            <a:off x="795290" y="3429000"/>
            <a:ext cx="7809158" cy="2592288"/>
            <a:chOff x="795290" y="3429000"/>
            <a:chExt cx="7809158" cy="2592288"/>
          </a:xfrm>
        </p:grpSpPr>
        <p:pic>
          <p:nvPicPr>
            <p:cNvPr id="8" name="Picture 7">
              <a:extLst>
                <a:ext uri="{FF2B5EF4-FFF2-40B4-BE49-F238E27FC236}">
                  <a16:creationId xmlns:a16="http://schemas.microsoft.com/office/drawing/2014/main" id="{93FFAC05-8537-48DB-B22A-260954C49A21}"/>
                </a:ext>
              </a:extLst>
            </p:cNvPr>
            <p:cNvPicPr>
              <a:picLocks noChangeAspect="1"/>
            </p:cNvPicPr>
            <p:nvPr/>
          </p:nvPicPr>
          <p:blipFill>
            <a:blip r:embed="rId3"/>
            <a:stretch>
              <a:fillRect/>
            </a:stretch>
          </p:blipFill>
          <p:spPr>
            <a:xfrm>
              <a:off x="795290" y="3429000"/>
              <a:ext cx="7809158" cy="2592288"/>
            </a:xfrm>
            <a:prstGeom prst="rect">
              <a:avLst/>
            </a:prstGeom>
          </p:spPr>
        </p:pic>
        <p:sp>
          <p:nvSpPr>
            <p:cNvPr id="9" name="TextBox 8"/>
            <p:cNvSpPr txBox="1"/>
            <p:nvPr/>
          </p:nvSpPr>
          <p:spPr>
            <a:xfrm>
              <a:off x="1115616" y="3518892"/>
              <a:ext cx="542136" cy="307777"/>
            </a:xfrm>
            <a:prstGeom prst="rect">
              <a:avLst/>
            </a:prstGeom>
            <a:noFill/>
          </p:spPr>
          <p:txBody>
            <a:bodyPr wrap="none" rtlCol="0">
              <a:spAutoFit/>
            </a:bodyPr>
            <a:lstStyle/>
            <a:p>
              <a:r>
                <a:rPr lang="en-US" sz="1400" dirty="0"/>
                <a:t>SUT</a:t>
              </a:r>
              <a:endParaRPr lang="en-CA" sz="1400" dirty="0"/>
            </a:p>
          </p:txBody>
        </p:sp>
        <p:sp>
          <p:nvSpPr>
            <p:cNvPr id="10" name="TextBox 9"/>
            <p:cNvSpPr txBox="1"/>
            <p:nvPr/>
          </p:nvSpPr>
          <p:spPr>
            <a:xfrm>
              <a:off x="5398016" y="3573016"/>
              <a:ext cx="542136" cy="307777"/>
            </a:xfrm>
            <a:prstGeom prst="rect">
              <a:avLst/>
            </a:prstGeom>
            <a:noFill/>
          </p:spPr>
          <p:txBody>
            <a:bodyPr wrap="none" rtlCol="0">
              <a:spAutoFit/>
            </a:bodyPr>
            <a:lstStyle/>
            <a:p>
              <a:r>
                <a:rPr lang="en-US" sz="1400" dirty="0"/>
                <a:t>SUT</a:t>
              </a:r>
              <a:endParaRPr lang="en-CA" sz="1400" dirty="0"/>
            </a:p>
          </p:txBody>
        </p:sp>
      </p:grpSp>
    </p:spTree>
    <p:extLst>
      <p:ext uri="{BB962C8B-B14F-4D97-AF65-F5344CB8AC3E}">
        <p14:creationId xmlns:p14="http://schemas.microsoft.com/office/powerpoint/2010/main" val="1467757674"/>
      </p:ext>
    </p:extLst>
  </p:cSld>
  <p:clrMapOvr>
    <a:masterClrMapping/>
  </p:clrMapOvr>
  <p:transition>
    <p:dissolv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 Objects</a:t>
            </a:r>
          </a:p>
        </p:txBody>
      </p:sp>
      <p:sp>
        <p:nvSpPr>
          <p:cNvPr id="3" name="Content Placeholder 2"/>
          <p:cNvSpPr>
            <a:spLocks noGrp="1"/>
          </p:cNvSpPr>
          <p:nvPr>
            <p:ph idx="1"/>
          </p:nvPr>
        </p:nvSpPr>
        <p:spPr>
          <a:xfrm>
            <a:off x="918933" y="1484785"/>
            <a:ext cx="7901539" cy="4752528"/>
          </a:xfrm>
        </p:spPr>
        <p:txBody>
          <a:bodyPr/>
          <a:lstStyle/>
          <a:p>
            <a:r>
              <a:rPr lang="en-US" sz="2800" dirty="0"/>
              <a:t>Why do we need </a:t>
            </a:r>
            <a:r>
              <a:rPr lang="en-US" sz="2800" b="1" dirty="0"/>
              <a:t>mock</a:t>
            </a:r>
            <a:r>
              <a:rPr lang="en-US" sz="2800" dirty="0"/>
              <a:t> object?</a:t>
            </a:r>
          </a:p>
          <a:p>
            <a:pPr lvl="1"/>
            <a:r>
              <a:rPr lang="en-US" sz="2400" dirty="0"/>
              <a:t>When a unit of code depends upon an external object</a:t>
            </a:r>
          </a:p>
          <a:p>
            <a:pPr algn="just"/>
            <a:r>
              <a:rPr lang="en-US" sz="2800" dirty="0"/>
              <a:t>Mock object</a:t>
            </a:r>
          </a:p>
          <a:p>
            <a:pPr lvl="1"/>
            <a:r>
              <a:rPr lang="en-US" sz="2400" b="0" dirty="0"/>
              <a:t>Dummy implementation for an interface or a class in </a:t>
            </a:r>
            <a:r>
              <a:rPr lang="en-US" sz="2400" dirty="0"/>
              <a:t>Mock framework</a:t>
            </a:r>
          </a:p>
          <a:p>
            <a:r>
              <a:rPr lang="en-US" sz="2800" dirty="0"/>
              <a:t>Mock framework</a:t>
            </a:r>
          </a:p>
          <a:p>
            <a:pPr lvl="1"/>
            <a:r>
              <a:rPr lang="en-US" sz="2400" dirty="0" err="1"/>
              <a:t>jMock</a:t>
            </a:r>
            <a:r>
              <a:rPr lang="en-US" sz="2400" dirty="0"/>
              <a:t>, Mockito, </a:t>
            </a:r>
            <a:r>
              <a:rPr lang="en-US" sz="2400" dirty="0" err="1"/>
              <a:t>PowerMocks</a:t>
            </a:r>
            <a:r>
              <a:rPr lang="en-US" sz="2400" dirty="0"/>
              <a:t>, </a:t>
            </a:r>
            <a:r>
              <a:rPr lang="en-US" sz="2400" dirty="0" err="1"/>
              <a:t>EasyMock</a:t>
            </a:r>
            <a:r>
              <a:rPr lang="en-US" sz="2400" dirty="0"/>
              <a:t> (Java)</a:t>
            </a:r>
          </a:p>
          <a:p>
            <a:pPr lvl="1"/>
            <a:r>
              <a:rPr lang="en-US" sz="2400" dirty="0" err="1"/>
              <a:t>SimpleTest</a:t>
            </a:r>
            <a:r>
              <a:rPr lang="en-US" sz="2400" dirty="0"/>
              <a:t> / </a:t>
            </a:r>
            <a:r>
              <a:rPr lang="en-US" sz="2400" dirty="0" err="1"/>
              <a:t>PHPUnit</a:t>
            </a:r>
            <a:r>
              <a:rPr lang="en-US" sz="2400" dirty="0"/>
              <a:t> (PHP)</a:t>
            </a:r>
          </a:p>
          <a:p>
            <a:pPr lvl="1"/>
            <a:r>
              <a:rPr lang="en-US" sz="2400" dirty="0" err="1"/>
              <a:t>FlexMock</a:t>
            </a:r>
            <a:r>
              <a:rPr lang="en-US" sz="2400" dirty="0"/>
              <a:t> / Mocha (Ruby)</a:t>
            </a:r>
          </a:p>
          <a:p>
            <a:pPr lvl="1"/>
            <a:r>
              <a:rPr lang="en-US" sz="2400" dirty="0"/>
              <a:t>etc.</a:t>
            </a:r>
          </a:p>
          <a:p>
            <a:endParaRPr lang="en-US" sz="2800" dirty="0"/>
          </a:p>
        </p:txBody>
      </p:sp>
      <p:sp>
        <p:nvSpPr>
          <p:cNvPr id="4" name="Slide Number Placeholder 4">
            <a:extLst>
              <a:ext uri="{FF2B5EF4-FFF2-40B4-BE49-F238E27FC236}">
                <a16:creationId xmlns:a16="http://schemas.microsoft.com/office/drawing/2014/main" id="{A23882DB-7AA6-447D-A07B-A90397857E38}"/>
              </a:ext>
            </a:extLst>
          </p:cNvPr>
          <p:cNvSpPr>
            <a:spLocks noGrp="1"/>
          </p:cNvSpPr>
          <p:nvPr>
            <p:ph type="sldNum" sz="quarter" idx="12"/>
          </p:nvPr>
        </p:nvSpPr>
        <p:spPr>
          <a:xfrm>
            <a:off x="6781800" y="6413500"/>
            <a:ext cx="1905000" cy="400050"/>
          </a:xfrm>
        </p:spPr>
        <p:txBody>
          <a:bodyPr/>
          <a:lstStyle/>
          <a:p>
            <a:fld id="{E0C33045-984B-4F44-A077-3B45BEEE9467}" type="slidenum">
              <a:rPr lang="ja-JP" altLang="en-US" smtClean="0"/>
              <a:pPr/>
              <a:t>89</a:t>
            </a:fld>
            <a:endParaRPr lang="en-US" altLang="ja-JP"/>
          </a:p>
        </p:txBody>
      </p:sp>
    </p:spTree>
    <p:extLst>
      <p:ext uri="{BB962C8B-B14F-4D97-AF65-F5344CB8AC3E}">
        <p14:creationId xmlns:p14="http://schemas.microsoft.com/office/powerpoint/2010/main" val="1102268500"/>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B5BB-242A-40CC-9C9B-5B27E2AD4A00}"/>
              </a:ext>
            </a:extLst>
          </p:cNvPr>
          <p:cNvSpPr>
            <a:spLocks noGrp="1"/>
          </p:cNvSpPr>
          <p:nvPr>
            <p:ph type="title"/>
          </p:nvPr>
        </p:nvSpPr>
        <p:spPr/>
        <p:txBody>
          <a:bodyPr/>
          <a:lstStyle/>
          <a:p>
            <a:r>
              <a:rPr lang="en-US" dirty="0"/>
              <a:t>Partitioning Techniques</a:t>
            </a:r>
          </a:p>
        </p:txBody>
      </p:sp>
      <p:sp>
        <p:nvSpPr>
          <p:cNvPr id="3" name="Content Placeholder 2">
            <a:extLst>
              <a:ext uri="{FF2B5EF4-FFF2-40B4-BE49-F238E27FC236}">
                <a16:creationId xmlns:a16="http://schemas.microsoft.com/office/drawing/2014/main" id="{5CE4CD36-7D7F-4015-85F4-7576B5FC87A6}"/>
              </a:ext>
            </a:extLst>
          </p:cNvPr>
          <p:cNvSpPr>
            <a:spLocks noGrp="1"/>
          </p:cNvSpPr>
          <p:nvPr>
            <p:ph idx="1"/>
          </p:nvPr>
        </p:nvSpPr>
        <p:spPr/>
        <p:txBody>
          <a:bodyPr/>
          <a:lstStyle/>
          <a:p>
            <a:r>
              <a:rPr lang="en-US" dirty="0"/>
              <a:t>Non-systematic - human-based</a:t>
            </a:r>
          </a:p>
          <a:p>
            <a:pPr lvl="1"/>
            <a:r>
              <a:rPr lang="en-US" dirty="0"/>
              <a:t>Exploratory </a:t>
            </a:r>
          </a:p>
          <a:p>
            <a:endParaRPr lang="en-US" dirty="0"/>
          </a:p>
          <a:p>
            <a:r>
              <a:rPr lang="en-US" dirty="0"/>
              <a:t>Systematic</a:t>
            </a:r>
          </a:p>
          <a:p>
            <a:pPr lvl="1"/>
            <a:endParaRPr lang="en-US" dirty="0"/>
          </a:p>
        </p:txBody>
      </p:sp>
      <p:sp>
        <p:nvSpPr>
          <p:cNvPr id="4" name="Footer Placeholder 3">
            <a:extLst>
              <a:ext uri="{FF2B5EF4-FFF2-40B4-BE49-F238E27FC236}">
                <a16:creationId xmlns:a16="http://schemas.microsoft.com/office/drawing/2014/main" id="{880972D1-E400-4563-95AB-9294BBC67311}"/>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1AE03B20-BE67-499F-95C2-E73585BBA0B7}"/>
              </a:ext>
            </a:extLst>
          </p:cNvPr>
          <p:cNvSpPr>
            <a:spLocks noGrp="1"/>
          </p:cNvSpPr>
          <p:nvPr>
            <p:ph type="sldNum" sz="quarter" idx="12"/>
          </p:nvPr>
        </p:nvSpPr>
        <p:spPr/>
        <p:txBody>
          <a:bodyPr/>
          <a:lstStyle/>
          <a:p>
            <a:fld id="{E0C33045-984B-4F44-A077-3B45BEEE9467}" type="slidenum">
              <a:rPr lang="ja-JP" altLang="en-US" smtClean="0"/>
              <a:pPr/>
              <a:t>9</a:t>
            </a:fld>
            <a:endParaRPr lang="en-US" altLang="ja-JP"/>
          </a:p>
        </p:txBody>
      </p:sp>
      <p:grpSp>
        <p:nvGrpSpPr>
          <p:cNvPr id="8" name="Group 7"/>
          <p:cNvGrpSpPr/>
          <p:nvPr/>
        </p:nvGrpSpPr>
        <p:grpSpPr>
          <a:xfrm>
            <a:off x="4319971" y="2276872"/>
            <a:ext cx="2507877" cy="360040"/>
            <a:chOff x="3995936" y="2204864"/>
            <a:chExt cx="2507877" cy="360040"/>
          </a:xfrm>
        </p:grpSpPr>
        <p:sp>
          <p:nvSpPr>
            <p:cNvPr id="6" name="Left Arrow 5"/>
            <p:cNvSpPr/>
            <p:nvPr/>
          </p:nvSpPr>
          <p:spPr bwMode="auto">
            <a:xfrm>
              <a:off x="3995936" y="2204864"/>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7" name="TextBox 6"/>
            <p:cNvSpPr txBox="1"/>
            <p:nvPr/>
          </p:nvSpPr>
          <p:spPr>
            <a:xfrm>
              <a:off x="4644008" y="2204864"/>
              <a:ext cx="1859805" cy="338554"/>
            </a:xfrm>
            <a:prstGeom prst="rect">
              <a:avLst/>
            </a:prstGeom>
            <a:noFill/>
          </p:spPr>
          <p:txBody>
            <a:bodyPr wrap="none" rtlCol="0">
              <a:spAutoFit/>
            </a:bodyPr>
            <a:lstStyle/>
            <a:p>
              <a:r>
                <a:rPr lang="en-US" sz="1600" dirty="0">
                  <a:solidFill>
                    <a:srgbClr val="FF0000"/>
                  </a:solidFill>
                </a:rPr>
                <a:t>Covered already</a:t>
              </a:r>
              <a:endParaRPr lang="en-CA" sz="1600" dirty="0">
                <a:solidFill>
                  <a:srgbClr val="FF0000"/>
                </a:solidFill>
              </a:endParaRPr>
            </a:p>
          </p:txBody>
        </p:sp>
      </p:grpSp>
      <p:grpSp>
        <p:nvGrpSpPr>
          <p:cNvPr id="9" name="Group 8"/>
          <p:cNvGrpSpPr/>
          <p:nvPr/>
        </p:nvGrpSpPr>
        <p:grpSpPr>
          <a:xfrm>
            <a:off x="4319971" y="3429000"/>
            <a:ext cx="2493449" cy="360040"/>
            <a:chOff x="3995936" y="2204864"/>
            <a:chExt cx="2493449" cy="360040"/>
          </a:xfrm>
        </p:grpSpPr>
        <p:sp>
          <p:nvSpPr>
            <p:cNvPr id="10" name="Left Arrow 9"/>
            <p:cNvSpPr/>
            <p:nvPr/>
          </p:nvSpPr>
          <p:spPr bwMode="auto">
            <a:xfrm>
              <a:off x="3995936" y="2204864"/>
              <a:ext cx="648072" cy="360040"/>
            </a:xfrm>
            <a:prstGeom prst="leftArrow">
              <a:avLst/>
            </a:prstGeom>
            <a:solidFill>
              <a:srgbClr val="FF0000"/>
            </a:solidFill>
            <a:ln w="9525"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CA" sz="2400" b="0" i="0" u="none" strike="noStrike" normalizeH="0" baseline="0" dirty="0">
                <a:ln w="0"/>
                <a:solidFill>
                  <a:schemeClr val="accent1"/>
                </a:solidFill>
                <a:effectLst>
                  <a:outerShdw blurRad="38100" dist="25400" dir="5400000" algn="ctr" rotWithShape="0">
                    <a:srgbClr val="6E747A">
                      <a:alpha val="43000"/>
                    </a:srgbClr>
                  </a:outerShdw>
                </a:effectLst>
                <a:latin typeface="Tahoma" pitchFamily="34" charset="0"/>
                <a:ea typeface="ＭＳ Ｐゴシック" charset="-128"/>
              </a:endParaRPr>
            </a:p>
          </p:txBody>
        </p:sp>
        <p:sp>
          <p:nvSpPr>
            <p:cNvPr id="11" name="TextBox 10"/>
            <p:cNvSpPr txBox="1"/>
            <p:nvPr/>
          </p:nvSpPr>
          <p:spPr>
            <a:xfrm>
              <a:off x="4644008" y="2204864"/>
              <a:ext cx="1845377" cy="338554"/>
            </a:xfrm>
            <a:prstGeom prst="rect">
              <a:avLst/>
            </a:prstGeom>
            <a:noFill/>
          </p:spPr>
          <p:txBody>
            <a:bodyPr wrap="none" rtlCol="0">
              <a:spAutoFit/>
            </a:bodyPr>
            <a:lstStyle/>
            <a:p>
              <a:r>
                <a:rPr lang="en-US" sz="1600" dirty="0">
                  <a:solidFill>
                    <a:srgbClr val="FF0000"/>
                  </a:solidFill>
                </a:rPr>
                <a:t>Next two weeks</a:t>
              </a:r>
              <a:endParaRPr lang="en-CA" sz="1600" dirty="0">
                <a:solidFill>
                  <a:srgbClr val="FF0000"/>
                </a:solidFill>
              </a:endParaRPr>
            </a:p>
          </p:txBody>
        </p:sp>
      </p:grpSp>
    </p:spTree>
    <p:extLst>
      <p:ext uri="{BB962C8B-B14F-4D97-AF65-F5344CB8AC3E}">
        <p14:creationId xmlns:p14="http://schemas.microsoft.com/office/powerpoint/2010/main" val="329296945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C854-818F-485B-963B-5EC014090B8E}"/>
              </a:ext>
            </a:extLst>
          </p:cNvPr>
          <p:cNvSpPr>
            <a:spLocks noGrp="1"/>
          </p:cNvSpPr>
          <p:nvPr>
            <p:ph type="title"/>
          </p:nvPr>
        </p:nvSpPr>
        <p:spPr/>
        <p:txBody>
          <a:bodyPr/>
          <a:lstStyle/>
          <a:p>
            <a:r>
              <a:rPr lang="en-US" dirty="0"/>
              <a:t>Mock vs. Stub</a:t>
            </a:r>
          </a:p>
        </p:txBody>
      </p:sp>
      <p:sp>
        <p:nvSpPr>
          <p:cNvPr id="3" name="Content Placeholder 2">
            <a:extLst>
              <a:ext uri="{FF2B5EF4-FFF2-40B4-BE49-F238E27FC236}">
                <a16:creationId xmlns:a16="http://schemas.microsoft.com/office/drawing/2014/main" id="{23160D57-7E04-4348-AF65-FC2AB8083F43}"/>
              </a:ext>
            </a:extLst>
          </p:cNvPr>
          <p:cNvSpPr>
            <a:spLocks noGrp="1"/>
          </p:cNvSpPr>
          <p:nvPr>
            <p:ph idx="1"/>
          </p:nvPr>
        </p:nvSpPr>
        <p:spPr/>
        <p:txBody>
          <a:bodyPr/>
          <a:lstStyle/>
          <a:p>
            <a:r>
              <a:rPr lang="en-CA" b="1" dirty="0"/>
              <a:t>State testing: </a:t>
            </a:r>
            <a:r>
              <a:rPr lang="en-CA" i="1" dirty="0"/>
              <a:t>“What is the result?”</a:t>
            </a:r>
          </a:p>
          <a:p>
            <a:pPr lvl="1"/>
            <a:r>
              <a:rPr lang="en-US" dirty="0"/>
              <a:t>Both mocks and stubs</a:t>
            </a:r>
          </a:p>
          <a:p>
            <a:endParaRPr lang="en-CA" b="1" dirty="0"/>
          </a:p>
          <a:p>
            <a:r>
              <a:rPr lang="en-CA" b="1" dirty="0"/>
              <a:t>Behavioral testing: </a:t>
            </a:r>
            <a:r>
              <a:rPr lang="en-CA" i="1" dirty="0"/>
              <a:t>“How the result has been </a:t>
            </a:r>
            <a:r>
              <a:rPr lang="pt-BR" i="1" dirty="0"/>
              <a:t>achieved?”</a:t>
            </a:r>
          </a:p>
          <a:p>
            <a:pPr lvl="1"/>
            <a:r>
              <a:rPr lang="en-US" dirty="0"/>
              <a:t>Only mocks</a:t>
            </a:r>
          </a:p>
        </p:txBody>
      </p:sp>
      <p:sp>
        <p:nvSpPr>
          <p:cNvPr id="4" name="Footer Placeholder 3">
            <a:extLst>
              <a:ext uri="{FF2B5EF4-FFF2-40B4-BE49-F238E27FC236}">
                <a16:creationId xmlns:a16="http://schemas.microsoft.com/office/drawing/2014/main" id="{59E7ED8D-D6A1-4F86-9ABB-D4D5D234780E}"/>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6827B001-92A1-4A52-9C2C-911F58AE2BDF}"/>
              </a:ext>
            </a:extLst>
          </p:cNvPr>
          <p:cNvSpPr>
            <a:spLocks noGrp="1"/>
          </p:cNvSpPr>
          <p:nvPr>
            <p:ph type="sldNum" sz="quarter" idx="12"/>
          </p:nvPr>
        </p:nvSpPr>
        <p:spPr/>
        <p:txBody>
          <a:bodyPr/>
          <a:lstStyle/>
          <a:p>
            <a:fld id="{E0C33045-984B-4F44-A077-3B45BEEE9467}" type="slidenum">
              <a:rPr lang="ja-JP" altLang="en-US" smtClean="0"/>
              <a:pPr/>
              <a:t>90</a:t>
            </a:fld>
            <a:endParaRPr lang="en-US" altLang="ja-JP"/>
          </a:p>
        </p:txBody>
      </p:sp>
      <p:sp>
        <p:nvSpPr>
          <p:cNvPr id="6" name="TextBox 5"/>
          <p:cNvSpPr txBox="1"/>
          <p:nvPr/>
        </p:nvSpPr>
        <p:spPr>
          <a:xfrm>
            <a:off x="1403648" y="5517232"/>
            <a:ext cx="6285695" cy="369332"/>
          </a:xfrm>
          <a:prstGeom prst="rect">
            <a:avLst/>
          </a:prstGeom>
          <a:noFill/>
        </p:spPr>
        <p:txBody>
          <a:bodyPr wrap="none" rtlCol="0">
            <a:spAutoFit/>
          </a:bodyPr>
          <a:lstStyle/>
          <a:p>
            <a:r>
              <a:rPr lang="en-US" sz="1800" dirty="0">
                <a:solidFill>
                  <a:srgbClr val="FF0000"/>
                </a:solidFill>
              </a:rPr>
              <a:t>Learn to write mocks. They can be used everywhere!</a:t>
            </a:r>
            <a:endParaRPr lang="en-CA" sz="1800" dirty="0">
              <a:solidFill>
                <a:srgbClr val="FF0000"/>
              </a:solidFill>
            </a:endParaRPr>
          </a:p>
        </p:txBody>
      </p:sp>
    </p:spTree>
    <p:extLst>
      <p:ext uri="{BB962C8B-B14F-4D97-AF65-F5344CB8AC3E}">
        <p14:creationId xmlns:p14="http://schemas.microsoft.com/office/powerpoint/2010/main" val="993777240"/>
      </p:ext>
    </p:extLst>
  </p:cSld>
  <p:clrMapOvr>
    <a:masterClrMapping/>
  </p:clrMapOvr>
  <p:transition>
    <p:dissolv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0F3-6BB6-4B77-A8E1-3634F8BFA2B6}"/>
              </a:ext>
            </a:extLst>
          </p:cNvPr>
          <p:cNvSpPr>
            <a:spLocks noGrp="1"/>
          </p:cNvSpPr>
          <p:nvPr>
            <p:ph type="title"/>
          </p:nvPr>
        </p:nvSpPr>
        <p:spPr/>
        <p:txBody>
          <a:bodyPr/>
          <a:lstStyle/>
          <a:p>
            <a:r>
              <a:rPr lang="en-US" dirty="0"/>
              <a:t>Mock vs. Stub</a:t>
            </a:r>
          </a:p>
        </p:txBody>
      </p:sp>
      <p:sp>
        <p:nvSpPr>
          <p:cNvPr id="3" name="Content Placeholder 2">
            <a:extLst>
              <a:ext uri="{FF2B5EF4-FFF2-40B4-BE49-F238E27FC236}">
                <a16:creationId xmlns:a16="http://schemas.microsoft.com/office/drawing/2014/main" id="{D80B381E-F728-4CCA-80E7-7296EEAF4DBC}"/>
              </a:ext>
            </a:extLst>
          </p:cNvPr>
          <p:cNvSpPr>
            <a:spLocks noGrp="1"/>
          </p:cNvSpPr>
          <p:nvPr>
            <p:ph idx="1"/>
          </p:nvPr>
        </p:nvSpPr>
        <p:spPr>
          <a:xfrm>
            <a:off x="900113" y="1560513"/>
            <a:ext cx="4371017" cy="4532312"/>
          </a:xfrm>
        </p:spPr>
        <p:txBody>
          <a:bodyPr/>
          <a:lstStyle/>
          <a:p>
            <a:r>
              <a:rPr lang="en-CA" sz="2000" dirty="0"/>
              <a:t>A</a:t>
            </a:r>
            <a:r>
              <a:rPr lang="en-CA" sz="2000" b="1" dirty="0"/>
              <a:t> stub </a:t>
            </a:r>
            <a:r>
              <a:rPr lang="en-CA" sz="2000" dirty="0"/>
              <a:t>gives out data that goes to the object/class under test</a:t>
            </a:r>
          </a:p>
          <a:p>
            <a:r>
              <a:rPr lang="en-CA" sz="2000" dirty="0"/>
              <a:t>The unit test directly asserts against class under test, to make sure it gives the right result when fed this data</a:t>
            </a:r>
          </a:p>
          <a:p>
            <a:endParaRPr lang="en-CA" sz="2000" dirty="0"/>
          </a:p>
          <a:p>
            <a:r>
              <a:rPr lang="en-CA" sz="2000" dirty="0"/>
              <a:t>A </a:t>
            </a:r>
            <a:r>
              <a:rPr lang="en-CA" sz="2000" b="1" dirty="0"/>
              <a:t>mock</a:t>
            </a:r>
            <a:r>
              <a:rPr lang="en-CA" sz="2000" dirty="0"/>
              <a:t> is created and waits to be called by the class under test (A)</a:t>
            </a:r>
          </a:p>
          <a:p>
            <a:pPr lvl="1"/>
            <a:r>
              <a:rPr lang="en-CA" sz="1800" dirty="0"/>
              <a:t>Maybe it has several methods expecting a call from A</a:t>
            </a:r>
          </a:p>
          <a:p>
            <a:r>
              <a:rPr lang="en-CA" sz="2000" dirty="0"/>
              <a:t>It makes sure that it was contacted in exactly the right way</a:t>
            </a:r>
          </a:p>
          <a:p>
            <a:pPr lvl="1"/>
            <a:r>
              <a:rPr lang="en-CA" sz="1800" dirty="0"/>
              <a:t>If A interacts with B the way it should, the test passes</a:t>
            </a:r>
            <a:endParaRPr lang="en-US" sz="1800" dirty="0"/>
          </a:p>
        </p:txBody>
      </p:sp>
      <p:sp>
        <p:nvSpPr>
          <p:cNvPr id="4" name="Footer Placeholder 3">
            <a:extLst>
              <a:ext uri="{FF2B5EF4-FFF2-40B4-BE49-F238E27FC236}">
                <a16:creationId xmlns:a16="http://schemas.microsoft.com/office/drawing/2014/main" id="{1A162631-E593-4AC6-8F0A-FFD13779F76F}"/>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EC37E0C9-7837-43D7-ABB7-C89FAA952DD7}"/>
              </a:ext>
            </a:extLst>
          </p:cNvPr>
          <p:cNvSpPr>
            <a:spLocks noGrp="1"/>
          </p:cNvSpPr>
          <p:nvPr>
            <p:ph type="sldNum" sz="quarter" idx="12"/>
          </p:nvPr>
        </p:nvSpPr>
        <p:spPr/>
        <p:txBody>
          <a:bodyPr/>
          <a:lstStyle/>
          <a:p>
            <a:fld id="{E0C33045-984B-4F44-A077-3B45BEEE9467}" type="slidenum">
              <a:rPr lang="ja-JP" altLang="en-US" smtClean="0"/>
              <a:pPr/>
              <a:t>91</a:t>
            </a:fld>
            <a:endParaRPr lang="en-US" altLang="ja-JP"/>
          </a:p>
        </p:txBody>
      </p:sp>
      <p:pic>
        <p:nvPicPr>
          <p:cNvPr id="6" name="Picture 5">
            <a:extLst>
              <a:ext uri="{FF2B5EF4-FFF2-40B4-BE49-F238E27FC236}">
                <a16:creationId xmlns:a16="http://schemas.microsoft.com/office/drawing/2014/main" id="{2DC188BF-5EE0-4453-AA7B-DEE352371D31}"/>
              </a:ext>
            </a:extLst>
          </p:cNvPr>
          <p:cNvPicPr>
            <a:picLocks noChangeAspect="1"/>
          </p:cNvPicPr>
          <p:nvPr/>
        </p:nvPicPr>
        <p:blipFill>
          <a:blip r:embed="rId2"/>
          <a:stretch>
            <a:fillRect/>
          </a:stretch>
        </p:blipFill>
        <p:spPr>
          <a:xfrm>
            <a:off x="5652120" y="1628800"/>
            <a:ext cx="2827184" cy="1952441"/>
          </a:xfrm>
          <a:prstGeom prst="rect">
            <a:avLst/>
          </a:prstGeom>
        </p:spPr>
      </p:pic>
      <p:grpSp>
        <p:nvGrpSpPr>
          <p:cNvPr id="9" name="Group 8">
            <a:extLst>
              <a:ext uri="{FF2B5EF4-FFF2-40B4-BE49-F238E27FC236}">
                <a16:creationId xmlns:a16="http://schemas.microsoft.com/office/drawing/2014/main" id="{4487EC94-BE23-46F2-A69C-F6A7170203FE}"/>
              </a:ext>
            </a:extLst>
          </p:cNvPr>
          <p:cNvGrpSpPr/>
          <p:nvPr/>
        </p:nvGrpSpPr>
        <p:grpSpPr>
          <a:xfrm>
            <a:off x="5271130" y="4149080"/>
            <a:ext cx="3263931" cy="1798899"/>
            <a:chOff x="5271130" y="4149080"/>
            <a:chExt cx="3263931" cy="1798899"/>
          </a:xfrm>
        </p:grpSpPr>
        <p:pic>
          <p:nvPicPr>
            <p:cNvPr id="7" name="Picture 6">
              <a:extLst>
                <a:ext uri="{FF2B5EF4-FFF2-40B4-BE49-F238E27FC236}">
                  <a16:creationId xmlns:a16="http://schemas.microsoft.com/office/drawing/2014/main" id="{B59E89D4-B546-4A3A-BAF4-9CF48A943FB0}"/>
                </a:ext>
              </a:extLst>
            </p:cNvPr>
            <p:cNvPicPr>
              <a:picLocks noChangeAspect="1"/>
            </p:cNvPicPr>
            <p:nvPr/>
          </p:nvPicPr>
          <p:blipFill>
            <a:blip r:embed="rId3"/>
            <a:stretch>
              <a:fillRect/>
            </a:stretch>
          </p:blipFill>
          <p:spPr>
            <a:xfrm>
              <a:off x="5271130" y="4149080"/>
              <a:ext cx="3263931" cy="1798899"/>
            </a:xfrm>
            <a:prstGeom prst="rect">
              <a:avLst/>
            </a:prstGeom>
          </p:spPr>
        </p:pic>
        <p:sp>
          <p:nvSpPr>
            <p:cNvPr id="8" name="Rectangle 7">
              <a:extLst>
                <a:ext uri="{FF2B5EF4-FFF2-40B4-BE49-F238E27FC236}">
                  <a16:creationId xmlns:a16="http://schemas.microsoft.com/office/drawing/2014/main" id="{F03494AC-B74C-455A-B3B7-F355531D575A}"/>
                </a:ext>
              </a:extLst>
            </p:cNvPr>
            <p:cNvSpPr/>
            <p:nvPr/>
          </p:nvSpPr>
          <p:spPr bwMode="auto">
            <a:xfrm>
              <a:off x="5271130" y="5517232"/>
              <a:ext cx="1533118" cy="360040"/>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1" i="0" u="none" strike="noStrike" cap="none" normalizeH="0" baseline="0">
                <a:ln>
                  <a:noFill/>
                </a:ln>
                <a:solidFill>
                  <a:schemeClr val="tx1"/>
                </a:solidFill>
                <a:effectLst/>
                <a:latin typeface="Tahoma" pitchFamily="34" charset="0"/>
                <a:ea typeface="ＭＳ Ｐゴシック" charset="-128"/>
              </a:endParaRPr>
            </a:p>
          </p:txBody>
        </p:sp>
      </p:grpSp>
    </p:spTree>
    <p:extLst>
      <p:ext uri="{BB962C8B-B14F-4D97-AF65-F5344CB8AC3E}">
        <p14:creationId xmlns:p14="http://schemas.microsoft.com/office/powerpoint/2010/main" val="3282604236"/>
      </p:ext>
    </p:extLst>
  </p:cSld>
  <p:clrMapOvr>
    <a:masterClrMapping/>
  </p:clrMapOvr>
  <p:transition>
    <p:dissolv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52A7-D8B9-41A6-9D80-59DC47D60DB8}"/>
              </a:ext>
            </a:extLst>
          </p:cNvPr>
          <p:cNvSpPr>
            <a:spLocks noGrp="1"/>
          </p:cNvSpPr>
          <p:nvPr>
            <p:ph type="title"/>
          </p:nvPr>
        </p:nvSpPr>
        <p:spPr/>
        <p:txBody>
          <a:bodyPr/>
          <a:lstStyle/>
          <a:p>
            <a:r>
              <a:rPr lang="en-US" dirty="0"/>
              <a:t>Test Lifecycle with Mocks</a:t>
            </a:r>
          </a:p>
        </p:txBody>
      </p:sp>
      <p:sp>
        <p:nvSpPr>
          <p:cNvPr id="3" name="Content Placeholder 2">
            <a:extLst>
              <a:ext uri="{FF2B5EF4-FFF2-40B4-BE49-F238E27FC236}">
                <a16:creationId xmlns:a16="http://schemas.microsoft.com/office/drawing/2014/main" id="{353CB0A5-7BD9-4AAE-AC4C-6635713C7FE0}"/>
              </a:ext>
            </a:extLst>
          </p:cNvPr>
          <p:cNvSpPr>
            <a:spLocks noGrp="1"/>
          </p:cNvSpPr>
          <p:nvPr>
            <p:ph idx="1"/>
          </p:nvPr>
        </p:nvSpPr>
        <p:spPr/>
        <p:txBody>
          <a:bodyPr/>
          <a:lstStyle/>
          <a:p>
            <a:pPr marL="514350" indent="-514350">
              <a:buSzPct val="90000"/>
              <a:buFont typeface="+mj-lt"/>
              <a:buAutoNum type="arabicPeriod"/>
            </a:pPr>
            <a:r>
              <a:rPr lang="en-CA" sz="2800" b="1" dirty="0"/>
              <a:t>Setup data </a:t>
            </a:r>
            <a:r>
              <a:rPr lang="en-CA" sz="2800" dirty="0"/>
              <a:t>- Prepare object that is being tested</a:t>
            </a:r>
          </a:p>
          <a:p>
            <a:pPr marL="514350" indent="-514350">
              <a:buSzPct val="90000"/>
              <a:buFont typeface="+mj-lt"/>
              <a:buAutoNum type="arabicPeriod"/>
            </a:pPr>
            <a:r>
              <a:rPr lang="en-CA" sz="2800" b="1" dirty="0"/>
              <a:t>Setup expectation </a:t>
            </a:r>
            <a:r>
              <a:rPr lang="en-CA" sz="2800" dirty="0"/>
              <a:t>- Prepare expectations in mock that is being used by primary object</a:t>
            </a:r>
          </a:p>
          <a:p>
            <a:pPr marL="514350" indent="-514350">
              <a:buSzPct val="90000"/>
              <a:buFont typeface="+mj-lt"/>
              <a:buAutoNum type="arabicPeriod"/>
            </a:pPr>
            <a:r>
              <a:rPr lang="en-CA" sz="2800" b="1" dirty="0"/>
              <a:t>Exercise </a:t>
            </a:r>
            <a:r>
              <a:rPr lang="en-CA" sz="2800" dirty="0"/>
              <a:t>- Test the functionality</a:t>
            </a:r>
          </a:p>
          <a:p>
            <a:pPr marL="514350" indent="-514350">
              <a:buSzPct val="90000"/>
              <a:buFont typeface="+mj-lt"/>
              <a:buAutoNum type="arabicPeriod"/>
            </a:pPr>
            <a:r>
              <a:rPr lang="en-CA" sz="2800" b="1" dirty="0"/>
              <a:t>Verify expectations </a:t>
            </a:r>
            <a:r>
              <a:rPr lang="en-CA" sz="2800" dirty="0"/>
              <a:t>- Verify that correct methods has been invoked in mock</a:t>
            </a:r>
          </a:p>
          <a:p>
            <a:pPr marL="514350" indent="-514350">
              <a:buSzPct val="90000"/>
              <a:buFont typeface="+mj-lt"/>
              <a:buAutoNum type="arabicPeriod"/>
            </a:pPr>
            <a:r>
              <a:rPr lang="en-CA" sz="2800" b="1" dirty="0"/>
              <a:t>Verify state </a:t>
            </a:r>
            <a:r>
              <a:rPr lang="en-CA" sz="2800" dirty="0"/>
              <a:t>- Use asserts to check object’s state</a:t>
            </a:r>
          </a:p>
          <a:p>
            <a:pPr marL="514350" indent="-514350">
              <a:buSzPct val="90000"/>
              <a:buFont typeface="+mj-lt"/>
              <a:buAutoNum type="arabicPeriod"/>
            </a:pPr>
            <a:r>
              <a:rPr lang="en-CA" sz="2800" b="1" dirty="0"/>
              <a:t>Teardown </a:t>
            </a:r>
            <a:r>
              <a:rPr lang="en-CA" sz="2800" dirty="0"/>
              <a:t>- Clean up resources</a:t>
            </a:r>
            <a:endParaRPr lang="en-US" sz="2800" dirty="0"/>
          </a:p>
        </p:txBody>
      </p:sp>
      <p:sp>
        <p:nvSpPr>
          <p:cNvPr id="4" name="Footer Placeholder 3">
            <a:extLst>
              <a:ext uri="{FF2B5EF4-FFF2-40B4-BE49-F238E27FC236}">
                <a16:creationId xmlns:a16="http://schemas.microsoft.com/office/drawing/2014/main" id="{1559306F-8718-41CC-9B1C-4F2208254A37}"/>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61C4505C-3908-406E-B03D-4C64ED06FABC}"/>
              </a:ext>
            </a:extLst>
          </p:cNvPr>
          <p:cNvSpPr>
            <a:spLocks noGrp="1"/>
          </p:cNvSpPr>
          <p:nvPr>
            <p:ph type="sldNum" sz="quarter" idx="12"/>
          </p:nvPr>
        </p:nvSpPr>
        <p:spPr/>
        <p:txBody>
          <a:bodyPr/>
          <a:lstStyle/>
          <a:p>
            <a:fld id="{E0C33045-984B-4F44-A077-3B45BEEE9467}" type="slidenum">
              <a:rPr lang="ja-JP" altLang="en-US" smtClean="0"/>
              <a:pPr/>
              <a:t>92</a:t>
            </a:fld>
            <a:endParaRPr lang="en-US" altLang="ja-JP"/>
          </a:p>
        </p:txBody>
      </p:sp>
      <p:sp>
        <p:nvSpPr>
          <p:cNvPr id="6" name="Rectangle 5">
            <a:extLst>
              <a:ext uri="{FF2B5EF4-FFF2-40B4-BE49-F238E27FC236}">
                <a16:creationId xmlns:a16="http://schemas.microsoft.com/office/drawing/2014/main" id="{9D4F8A48-070B-47F2-98FD-6497B4C250DD}"/>
              </a:ext>
            </a:extLst>
          </p:cNvPr>
          <p:cNvSpPr/>
          <p:nvPr/>
        </p:nvSpPr>
        <p:spPr>
          <a:xfrm>
            <a:off x="4211960" y="5877272"/>
            <a:ext cx="4572000" cy="307777"/>
          </a:xfrm>
          <a:prstGeom prst="rect">
            <a:avLst/>
          </a:prstGeom>
        </p:spPr>
        <p:txBody>
          <a:bodyPr>
            <a:spAutoFit/>
          </a:bodyPr>
          <a:lstStyle/>
          <a:p>
            <a:r>
              <a:rPr lang="en-US" sz="1400" b="0" dirty="0">
                <a:solidFill>
                  <a:srgbClr val="FF0000"/>
                </a:solidFill>
                <a:latin typeface="Times New Roman" panose="02020603050405020304" pitchFamily="18" charset="0"/>
              </a:rPr>
              <a:t>http://martinfowler.com/articles/mocksArentStubs.html</a:t>
            </a:r>
            <a:endParaRPr lang="en-US" sz="1400" dirty="0">
              <a:solidFill>
                <a:srgbClr val="FF0000"/>
              </a:solidFill>
            </a:endParaRPr>
          </a:p>
        </p:txBody>
      </p:sp>
    </p:spTree>
    <p:extLst>
      <p:ext uri="{BB962C8B-B14F-4D97-AF65-F5344CB8AC3E}">
        <p14:creationId xmlns:p14="http://schemas.microsoft.com/office/powerpoint/2010/main" val="1428868486"/>
      </p:ext>
    </p:extLst>
  </p:cSld>
  <p:clrMapOvr>
    <a:masterClrMapping/>
  </p:clrMapOvr>
  <p:transition>
    <p:dissolv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C792-3157-49C6-81BF-9B88D6F1F290}"/>
              </a:ext>
            </a:extLst>
          </p:cNvPr>
          <p:cNvSpPr>
            <a:spLocks noGrp="1"/>
          </p:cNvSpPr>
          <p:nvPr>
            <p:ph type="title"/>
          </p:nvPr>
        </p:nvSpPr>
        <p:spPr/>
        <p:txBody>
          <a:bodyPr/>
          <a:lstStyle/>
          <a:p>
            <a:r>
              <a:rPr lang="en-US" dirty="0"/>
              <a:t>Mock - Summary</a:t>
            </a:r>
          </a:p>
        </p:txBody>
      </p:sp>
      <p:sp>
        <p:nvSpPr>
          <p:cNvPr id="4" name="Footer Placeholder 3">
            <a:extLst>
              <a:ext uri="{FF2B5EF4-FFF2-40B4-BE49-F238E27FC236}">
                <a16:creationId xmlns:a16="http://schemas.microsoft.com/office/drawing/2014/main" id="{0AAC4FC6-DC41-474F-AEAD-DCC2267D3055}"/>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2F86E801-5CD2-40F5-A8D8-0C43B0956518}"/>
              </a:ext>
            </a:extLst>
          </p:cNvPr>
          <p:cNvSpPr>
            <a:spLocks noGrp="1"/>
          </p:cNvSpPr>
          <p:nvPr>
            <p:ph type="sldNum" sz="quarter" idx="12"/>
          </p:nvPr>
        </p:nvSpPr>
        <p:spPr/>
        <p:txBody>
          <a:bodyPr/>
          <a:lstStyle/>
          <a:p>
            <a:fld id="{E0C33045-984B-4F44-A077-3B45BEEE9467}" type="slidenum">
              <a:rPr lang="ja-JP" altLang="en-US" smtClean="0"/>
              <a:pPr/>
              <a:t>93</a:t>
            </a:fld>
            <a:endParaRPr lang="en-US" altLang="ja-JP"/>
          </a:p>
        </p:txBody>
      </p:sp>
      <p:pic>
        <p:nvPicPr>
          <p:cNvPr id="6" name="Picture 5">
            <a:extLst>
              <a:ext uri="{FF2B5EF4-FFF2-40B4-BE49-F238E27FC236}">
                <a16:creationId xmlns:a16="http://schemas.microsoft.com/office/drawing/2014/main" id="{2751978E-6FF2-4B16-B398-6F80C73CBA5A}"/>
              </a:ext>
            </a:extLst>
          </p:cNvPr>
          <p:cNvPicPr>
            <a:picLocks noChangeAspect="1"/>
          </p:cNvPicPr>
          <p:nvPr/>
        </p:nvPicPr>
        <p:blipFill>
          <a:blip r:embed="rId2"/>
          <a:stretch>
            <a:fillRect/>
          </a:stretch>
        </p:blipFill>
        <p:spPr>
          <a:xfrm>
            <a:off x="1149477" y="1556792"/>
            <a:ext cx="7170459" cy="4392488"/>
          </a:xfrm>
          <a:prstGeom prst="rect">
            <a:avLst/>
          </a:prstGeom>
        </p:spPr>
      </p:pic>
    </p:spTree>
    <p:extLst>
      <p:ext uri="{BB962C8B-B14F-4D97-AF65-F5344CB8AC3E}">
        <p14:creationId xmlns:p14="http://schemas.microsoft.com/office/powerpoint/2010/main" val="2217047176"/>
      </p:ext>
    </p:extLst>
  </p:cSld>
  <p:clrMapOvr>
    <a:masterClrMapping/>
  </p:clrMapOvr>
  <p:transition>
    <p:dissolv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5B5E-E06D-4BC3-B87A-97007F848360}"/>
              </a:ext>
            </a:extLst>
          </p:cNvPr>
          <p:cNvSpPr>
            <a:spLocks noGrp="1"/>
          </p:cNvSpPr>
          <p:nvPr>
            <p:ph type="title"/>
          </p:nvPr>
        </p:nvSpPr>
        <p:spPr/>
        <p:txBody>
          <a:bodyPr/>
          <a:lstStyle/>
          <a:p>
            <a:r>
              <a:rPr lang="en-US" dirty="0"/>
              <a:t>Mocking &amp; Integration Testing</a:t>
            </a:r>
          </a:p>
        </p:txBody>
      </p:sp>
      <p:sp>
        <p:nvSpPr>
          <p:cNvPr id="3" name="Content Placeholder 2">
            <a:extLst>
              <a:ext uri="{FF2B5EF4-FFF2-40B4-BE49-F238E27FC236}">
                <a16:creationId xmlns:a16="http://schemas.microsoft.com/office/drawing/2014/main" id="{52E74E79-C872-4C25-B7EC-93A1A7A69B6F}"/>
              </a:ext>
            </a:extLst>
          </p:cNvPr>
          <p:cNvSpPr>
            <a:spLocks noGrp="1"/>
          </p:cNvSpPr>
          <p:nvPr>
            <p:ph idx="1"/>
          </p:nvPr>
        </p:nvSpPr>
        <p:spPr/>
        <p:txBody>
          <a:bodyPr/>
          <a:lstStyle/>
          <a:p>
            <a:r>
              <a:rPr lang="en-CA" dirty="0"/>
              <a:t>The definitions are not very clear</a:t>
            </a:r>
          </a:p>
          <a:p>
            <a:r>
              <a:rPr lang="en-US" dirty="0"/>
              <a:t>In this course when t</a:t>
            </a:r>
            <a:r>
              <a:rPr lang="en-CA" dirty="0" err="1"/>
              <a:t>esting</a:t>
            </a:r>
            <a:r>
              <a:rPr lang="en-CA" dirty="0"/>
              <a:t> interactions between two objects:</a:t>
            </a:r>
          </a:p>
          <a:p>
            <a:pPr lvl="1"/>
            <a:r>
              <a:rPr lang="en-CA" dirty="0"/>
              <a:t>Using a mock </a:t>
            </a:r>
            <a:r>
              <a:rPr lang="en-CA" dirty="0">
                <a:sym typeface="Wingdings" panose="05000000000000000000" pitchFamily="2" charset="2"/>
              </a:rPr>
              <a:t> </a:t>
            </a:r>
            <a:r>
              <a:rPr lang="en-CA" dirty="0"/>
              <a:t>unit testing</a:t>
            </a:r>
          </a:p>
          <a:p>
            <a:pPr lvl="1"/>
            <a:r>
              <a:rPr lang="en-US" dirty="0"/>
              <a:t>Using actual implementations </a:t>
            </a:r>
            <a:r>
              <a:rPr lang="en-US" dirty="0">
                <a:sym typeface="Wingdings" panose="05000000000000000000" pitchFamily="2" charset="2"/>
              </a:rPr>
              <a:t></a:t>
            </a:r>
            <a:r>
              <a:rPr lang="en-US" dirty="0"/>
              <a:t> integration testing</a:t>
            </a:r>
          </a:p>
        </p:txBody>
      </p:sp>
      <p:sp>
        <p:nvSpPr>
          <p:cNvPr id="4" name="Footer Placeholder 3">
            <a:extLst>
              <a:ext uri="{FF2B5EF4-FFF2-40B4-BE49-F238E27FC236}">
                <a16:creationId xmlns:a16="http://schemas.microsoft.com/office/drawing/2014/main" id="{1113AAEA-A03D-4C13-83A3-70C8E524551B}"/>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9BA83BB5-7872-49A8-B7E2-C34E3C24777C}"/>
              </a:ext>
            </a:extLst>
          </p:cNvPr>
          <p:cNvSpPr>
            <a:spLocks noGrp="1"/>
          </p:cNvSpPr>
          <p:nvPr>
            <p:ph type="sldNum" sz="quarter" idx="12"/>
          </p:nvPr>
        </p:nvSpPr>
        <p:spPr/>
        <p:txBody>
          <a:bodyPr/>
          <a:lstStyle/>
          <a:p>
            <a:fld id="{E0C33045-984B-4F44-A077-3B45BEEE9467}" type="slidenum">
              <a:rPr lang="ja-JP" altLang="en-US" smtClean="0"/>
              <a:pPr/>
              <a:t>94</a:t>
            </a:fld>
            <a:endParaRPr lang="en-US" altLang="ja-JP"/>
          </a:p>
        </p:txBody>
      </p:sp>
      <p:sp>
        <p:nvSpPr>
          <p:cNvPr id="6" name="Rectangle 5"/>
          <p:cNvSpPr/>
          <p:nvPr/>
        </p:nvSpPr>
        <p:spPr>
          <a:xfrm>
            <a:off x="1072698" y="5517232"/>
            <a:ext cx="7200800" cy="400110"/>
          </a:xfrm>
          <a:prstGeom prst="rect">
            <a:avLst/>
          </a:prstGeom>
          <a:solidFill>
            <a:srgbClr val="FFFF00"/>
          </a:solidFill>
        </p:spPr>
        <p:txBody>
          <a:bodyPr wrap="square">
            <a:spAutoFit/>
          </a:bodyPr>
          <a:lstStyle/>
          <a:p>
            <a:pPr algn="ctr"/>
            <a:r>
              <a:rPr lang="en-CA" sz="2000" b="0" dirty="0">
                <a:solidFill>
                  <a:srgbClr val="FF0000"/>
                </a:solidFill>
              </a:rPr>
              <a:t>We will talk about integration testing later</a:t>
            </a:r>
            <a:endParaRPr lang="en-US" sz="2000" b="0" dirty="0">
              <a:solidFill>
                <a:srgbClr val="FF0000"/>
              </a:solidFill>
            </a:endParaRPr>
          </a:p>
        </p:txBody>
      </p:sp>
    </p:spTree>
    <p:extLst>
      <p:ext uri="{BB962C8B-B14F-4D97-AF65-F5344CB8AC3E}">
        <p14:creationId xmlns:p14="http://schemas.microsoft.com/office/powerpoint/2010/main" val="2125436422"/>
      </p:ext>
    </p:extLst>
  </p:cSld>
  <p:clrMapOvr>
    <a:masterClrMapping/>
  </p:clrMapOvr>
  <p:transition>
    <p:dissolv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CA55-5D3C-4EA4-A9BC-700010052108}"/>
              </a:ext>
            </a:extLst>
          </p:cNvPr>
          <p:cNvSpPr>
            <a:spLocks noGrp="1"/>
          </p:cNvSpPr>
          <p:nvPr>
            <p:ph type="title"/>
          </p:nvPr>
        </p:nvSpPr>
        <p:spPr/>
        <p:txBody>
          <a:bodyPr/>
          <a:lstStyle/>
          <a:p>
            <a:r>
              <a:rPr lang="en-US" dirty="0"/>
              <a:t>Mock Object Frameworks</a:t>
            </a:r>
          </a:p>
        </p:txBody>
      </p:sp>
      <p:sp>
        <p:nvSpPr>
          <p:cNvPr id="3" name="Content Placeholder 2">
            <a:extLst>
              <a:ext uri="{FF2B5EF4-FFF2-40B4-BE49-F238E27FC236}">
                <a16:creationId xmlns:a16="http://schemas.microsoft.com/office/drawing/2014/main" id="{B22034BC-EB3F-4A58-AA28-619D421A7169}"/>
              </a:ext>
            </a:extLst>
          </p:cNvPr>
          <p:cNvSpPr>
            <a:spLocks noGrp="1"/>
          </p:cNvSpPr>
          <p:nvPr>
            <p:ph idx="1"/>
          </p:nvPr>
        </p:nvSpPr>
        <p:spPr/>
        <p:txBody>
          <a:bodyPr/>
          <a:lstStyle/>
          <a:p>
            <a:r>
              <a:rPr lang="en-CA" sz="2800" dirty="0"/>
              <a:t>Stubs are often best created by hand/IDE</a:t>
            </a:r>
          </a:p>
          <a:p>
            <a:r>
              <a:rPr lang="en-CA" sz="2800" dirty="0"/>
              <a:t>Mocks are tedious to create manually</a:t>
            </a:r>
          </a:p>
          <a:p>
            <a:r>
              <a:rPr lang="en-CA" sz="2800" dirty="0"/>
              <a:t>Mock object frameworks help with the process</a:t>
            </a:r>
          </a:p>
          <a:p>
            <a:r>
              <a:rPr lang="en-US" sz="2800" dirty="0"/>
              <a:t>Frameworks provide the following:</a:t>
            </a:r>
          </a:p>
          <a:p>
            <a:pPr lvl="1"/>
            <a:r>
              <a:rPr lang="en-CA" sz="2400" dirty="0"/>
              <a:t>Auto-generation of mock objects that implement a given interface</a:t>
            </a:r>
          </a:p>
          <a:p>
            <a:pPr lvl="1"/>
            <a:r>
              <a:rPr lang="en-CA" sz="2400" dirty="0"/>
              <a:t>Logging of what calls are performed on the mock objects</a:t>
            </a:r>
          </a:p>
          <a:p>
            <a:pPr lvl="1"/>
            <a:r>
              <a:rPr lang="en-CA" sz="2400" dirty="0"/>
              <a:t>Methods/primitives for declaring and asserting your expectations</a:t>
            </a:r>
            <a:endParaRPr lang="en-US" sz="2400" dirty="0"/>
          </a:p>
        </p:txBody>
      </p:sp>
      <p:sp>
        <p:nvSpPr>
          <p:cNvPr id="4" name="Footer Placeholder 3">
            <a:extLst>
              <a:ext uri="{FF2B5EF4-FFF2-40B4-BE49-F238E27FC236}">
                <a16:creationId xmlns:a16="http://schemas.microsoft.com/office/drawing/2014/main" id="{FD5FF09B-B013-4357-B640-540E93E3D08F}"/>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B0B4BE1E-FE6E-4296-83DA-B393EEA8C0FA}"/>
              </a:ext>
            </a:extLst>
          </p:cNvPr>
          <p:cNvSpPr>
            <a:spLocks noGrp="1"/>
          </p:cNvSpPr>
          <p:nvPr>
            <p:ph type="sldNum" sz="quarter" idx="12"/>
          </p:nvPr>
        </p:nvSpPr>
        <p:spPr/>
        <p:txBody>
          <a:bodyPr/>
          <a:lstStyle/>
          <a:p>
            <a:fld id="{E0C33045-984B-4F44-A077-3B45BEEE9467}" type="slidenum">
              <a:rPr lang="ja-JP" altLang="en-US" smtClean="0"/>
              <a:pPr/>
              <a:t>95</a:t>
            </a:fld>
            <a:endParaRPr lang="en-US" altLang="ja-JP"/>
          </a:p>
        </p:txBody>
      </p:sp>
    </p:spTree>
    <p:extLst>
      <p:ext uri="{BB962C8B-B14F-4D97-AF65-F5344CB8AC3E}">
        <p14:creationId xmlns:p14="http://schemas.microsoft.com/office/powerpoint/2010/main" val="4192961178"/>
      </p:ext>
    </p:extLst>
  </p:cSld>
  <p:clrMapOvr>
    <a:masterClrMapping/>
  </p:clrMapOvr>
  <p:transition>
    <p:dissolv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jMock</a:t>
            </a:r>
            <a:r>
              <a:rPr lang="en-US" dirty="0"/>
              <a:t> </a:t>
            </a:r>
            <a:endParaRPr lang="en-CA" dirty="0"/>
          </a:p>
        </p:txBody>
      </p:sp>
      <p:sp>
        <p:nvSpPr>
          <p:cNvPr id="3" name="Content Placeholder 2"/>
          <p:cNvSpPr>
            <a:spLocks noGrp="1"/>
          </p:cNvSpPr>
          <p:nvPr>
            <p:ph idx="1"/>
          </p:nvPr>
        </p:nvSpPr>
        <p:spPr/>
        <p:txBody>
          <a:bodyPr/>
          <a:lstStyle/>
          <a:p>
            <a:r>
              <a:rPr lang="en-CA" sz="2800" dirty="0"/>
              <a:t>How to test things that involve external components with </a:t>
            </a:r>
            <a:r>
              <a:rPr lang="en-CA" sz="2800" dirty="0" err="1"/>
              <a:t>jMock</a:t>
            </a:r>
            <a:r>
              <a:rPr lang="en-CA" sz="2800" dirty="0"/>
              <a:t>?</a:t>
            </a:r>
          </a:p>
          <a:p>
            <a:r>
              <a:rPr lang="en-US" sz="2800" dirty="0" err="1"/>
              <a:t>jMock</a:t>
            </a:r>
            <a:r>
              <a:rPr lang="en-US" sz="2800" dirty="0"/>
              <a:t> can be used together with JUnit not instead of it</a:t>
            </a:r>
          </a:p>
          <a:p>
            <a:endParaRPr lang="en-CA" sz="2800" dirty="0"/>
          </a:p>
          <a:p>
            <a:pPr marL="457200" lvl="1" indent="0">
              <a:buNone/>
            </a:pPr>
            <a:endParaRPr lang="en-US" sz="2400" dirty="0"/>
          </a:p>
          <a:p>
            <a:pPr marL="457200" lvl="1" indent="0">
              <a:buNone/>
            </a:pPr>
            <a:endParaRPr lang="en-CA" sz="2400" dirty="0"/>
          </a:p>
          <a:p>
            <a:r>
              <a:rPr lang="en-CA" sz="2800" dirty="0"/>
              <a:t>Mock vs. stub</a:t>
            </a:r>
          </a:p>
          <a:p>
            <a:pPr marL="457200" lvl="1" indent="0">
              <a:buNone/>
            </a:pPr>
            <a:r>
              <a:rPr lang="en-CA" sz="1800" dirty="0">
                <a:hlinkClick r:id="rId2"/>
              </a:rPr>
              <a:t>https://martinfowler.com/articles/mocksArentStubs.html</a:t>
            </a:r>
            <a:endParaRPr lang="en-CA" sz="1800" dirty="0"/>
          </a:p>
          <a:p>
            <a:pPr marL="457200" lvl="1" indent="0">
              <a:buNone/>
            </a:pPr>
            <a:endParaRPr lang="en-CA" sz="2400" dirty="0"/>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96</a:t>
            </a:fld>
            <a:endParaRPr lang="en-US" altLang="ja-JP"/>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60232" y="3284984"/>
            <a:ext cx="1848619" cy="1526795"/>
          </a:xfrm>
          <a:prstGeom prst="rect">
            <a:avLst/>
          </a:prstGeom>
        </p:spPr>
      </p:pic>
    </p:spTree>
    <p:extLst>
      <p:ext uri="{BB962C8B-B14F-4D97-AF65-F5344CB8AC3E}">
        <p14:creationId xmlns:p14="http://schemas.microsoft.com/office/powerpoint/2010/main" val="976141504"/>
      </p:ext>
    </p:extLst>
  </p:cSld>
  <p:clrMapOvr>
    <a:masterClrMapping/>
  </p:clrMapOvr>
  <p:transition>
    <p:dissolv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jMock</a:t>
            </a:r>
            <a:r>
              <a:rPr lang="en-CA" dirty="0"/>
              <a:t> API</a:t>
            </a:r>
          </a:p>
        </p:txBody>
      </p:sp>
      <p:sp>
        <p:nvSpPr>
          <p:cNvPr id="3" name="Content Placeholder 2"/>
          <p:cNvSpPr>
            <a:spLocks noGrp="1"/>
          </p:cNvSpPr>
          <p:nvPr>
            <p:ph idx="1"/>
          </p:nvPr>
        </p:nvSpPr>
        <p:spPr>
          <a:xfrm>
            <a:off x="900113" y="1484784"/>
            <a:ext cx="8001000" cy="4532312"/>
          </a:xfrm>
        </p:spPr>
        <p:txBody>
          <a:bodyPr/>
          <a:lstStyle/>
          <a:p>
            <a:r>
              <a:rPr lang="en-CA" sz="2800" dirty="0"/>
              <a:t>Specifying objects and calls:</a:t>
            </a:r>
          </a:p>
          <a:p>
            <a:pPr lvl="1"/>
            <a:r>
              <a:rPr lang="en-CA" sz="2400" dirty="0" err="1"/>
              <a:t>oneOf</a:t>
            </a:r>
            <a:r>
              <a:rPr lang="en-CA" sz="2400" dirty="0"/>
              <a:t>(</a:t>
            </a:r>
            <a:r>
              <a:rPr lang="en-CA" sz="2400" b="1" dirty="0"/>
              <a:t>mock</a:t>
            </a:r>
            <a:r>
              <a:rPr lang="en-CA" sz="2400" dirty="0"/>
              <a:t>), exactly(</a:t>
            </a:r>
            <a:r>
              <a:rPr lang="en-CA" sz="2400" b="1" dirty="0"/>
              <a:t>count</a:t>
            </a:r>
            <a:r>
              <a:rPr lang="en-CA" sz="2400" dirty="0"/>
              <a:t>).of(</a:t>
            </a:r>
            <a:r>
              <a:rPr lang="en-CA" sz="2400" b="1" dirty="0"/>
              <a:t>mock</a:t>
            </a:r>
            <a:r>
              <a:rPr lang="en-CA" sz="2400" dirty="0"/>
              <a:t>),</a:t>
            </a:r>
          </a:p>
          <a:p>
            <a:pPr marL="457200" lvl="1" indent="0">
              <a:buNone/>
            </a:pPr>
            <a:r>
              <a:rPr lang="en-CA" sz="2400" dirty="0"/>
              <a:t>	</a:t>
            </a:r>
            <a:r>
              <a:rPr lang="en-CA" sz="2400" dirty="0" err="1"/>
              <a:t>atLeast</a:t>
            </a:r>
            <a:r>
              <a:rPr lang="en-CA" sz="2400" dirty="0"/>
              <a:t>(</a:t>
            </a:r>
            <a:r>
              <a:rPr lang="en-CA" sz="2400" b="1" dirty="0"/>
              <a:t>count</a:t>
            </a:r>
            <a:r>
              <a:rPr lang="en-CA" sz="2400" dirty="0"/>
              <a:t>).of(</a:t>
            </a:r>
            <a:r>
              <a:rPr lang="en-CA" sz="2400" b="1" dirty="0"/>
              <a:t>mock</a:t>
            </a:r>
            <a:r>
              <a:rPr lang="en-CA" sz="2400" dirty="0"/>
              <a:t>), </a:t>
            </a:r>
            <a:r>
              <a:rPr lang="en-CA" sz="2400" dirty="0" err="1"/>
              <a:t>atMost</a:t>
            </a:r>
            <a:r>
              <a:rPr lang="en-CA" sz="2400" dirty="0"/>
              <a:t>(</a:t>
            </a:r>
            <a:r>
              <a:rPr lang="en-CA" sz="2400" b="1" dirty="0"/>
              <a:t>count</a:t>
            </a:r>
            <a:r>
              <a:rPr lang="en-CA" sz="2400" dirty="0"/>
              <a:t>).of(</a:t>
            </a:r>
            <a:r>
              <a:rPr lang="en-CA" sz="2400" b="1" dirty="0"/>
              <a:t>mock</a:t>
            </a:r>
            <a:r>
              <a:rPr lang="en-CA" sz="2400" dirty="0"/>
              <a:t>),</a:t>
            </a:r>
          </a:p>
          <a:p>
            <a:pPr marL="457200" lvl="1" indent="0">
              <a:buNone/>
            </a:pPr>
            <a:r>
              <a:rPr lang="en-CA" sz="2400" dirty="0"/>
              <a:t>	between(</a:t>
            </a:r>
            <a:r>
              <a:rPr lang="en-CA" sz="2400" b="1" dirty="0"/>
              <a:t>min</a:t>
            </a:r>
            <a:r>
              <a:rPr lang="en-CA" sz="2400" dirty="0"/>
              <a:t>, </a:t>
            </a:r>
            <a:r>
              <a:rPr lang="en-CA" sz="2400" b="1" dirty="0"/>
              <a:t>max</a:t>
            </a:r>
            <a:r>
              <a:rPr lang="en-CA" sz="2400" dirty="0"/>
              <a:t>).of(</a:t>
            </a:r>
            <a:r>
              <a:rPr lang="en-CA" sz="2400" b="1" dirty="0"/>
              <a:t>mock</a:t>
            </a:r>
            <a:r>
              <a:rPr lang="en-CA" sz="2400" dirty="0"/>
              <a:t>)</a:t>
            </a:r>
          </a:p>
          <a:p>
            <a:pPr marL="457200" lvl="1" indent="0">
              <a:buNone/>
            </a:pPr>
            <a:r>
              <a:rPr lang="en-CA" sz="2400" dirty="0"/>
              <a:t>	allowing(</a:t>
            </a:r>
            <a:r>
              <a:rPr lang="en-CA" sz="2400" b="1" dirty="0"/>
              <a:t>mock</a:t>
            </a:r>
            <a:r>
              <a:rPr lang="en-CA" sz="2400" dirty="0"/>
              <a:t>), never(</a:t>
            </a:r>
            <a:r>
              <a:rPr lang="en-CA" sz="2400" b="1" dirty="0"/>
              <a:t>mock</a:t>
            </a:r>
            <a:r>
              <a:rPr lang="en-CA" sz="2400" dirty="0"/>
              <a:t>)</a:t>
            </a:r>
          </a:p>
          <a:p>
            <a:r>
              <a:rPr lang="en-CA" sz="2800" dirty="0"/>
              <a:t>The above accept a mock object and return a descriptor that you can call methods on, as a way of saying that you demand that those methods be called by the class under test</a:t>
            </a:r>
          </a:p>
          <a:p>
            <a:pPr lvl="1"/>
            <a:r>
              <a:rPr lang="en-CA" sz="2400" dirty="0" err="1"/>
              <a:t>atLeast</a:t>
            </a:r>
            <a:r>
              <a:rPr lang="en-CA" sz="2400" dirty="0"/>
              <a:t>(3).of(</a:t>
            </a:r>
            <a:r>
              <a:rPr lang="en-CA" sz="2400" dirty="0" err="1"/>
              <a:t>mockB</a:t>
            </a:r>
            <a:r>
              <a:rPr lang="en-CA" sz="2400" dirty="0"/>
              <a:t>).method1();</a:t>
            </a:r>
          </a:p>
          <a:p>
            <a:pPr lvl="2"/>
            <a:r>
              <a:rPr lang="en-CA" sz="2000" dirty="0"/>
              <a:t>"I expect that method1 will be called on </a:t>
            </a:r>
            <a:r>
              <a:rPr lang="en-CA" sz="2000" dirty="0" err="1"/>
              <a:t>mockB</a:t>
            </a:r>
            <a:r>
              <a:rPr lang="en-CA" sz="2000" dirty="0"/>
              <a:t> 3 times here"</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97</a:t>
            </a:fld>
            <a:endParaRPr lang="en-US" altLang="ja-JP"/>
          </a:p>
        </p:txBody>
      </p:sp>
    </p:spTree>
    <p:extLst>
      <p:ext uri="{BB962C8B-B14F-4D97-AF65-F5344CB8AC3E}">
        <p14:creationId xmlns:p14="http://schemas.microsoft.com/office/powerpoint/2010/main" val="2012603233"/>
      </p:ext>
    </p:extLst>
  </p:cSld>
  <p:clrMapOvr>
    <a:masterClrMapping/>
  </p:clrMapOvr>
  <p:transition>
    <p:dissolv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JMock</a:t>
            </a:r>
            <a:r>
              <a:rPr lang="en-CA" dirty="0"/>
              <a:t> Expected Actions</a:t>
            </a:r>
          </a:p>
        </p:txBody>
      </p:sp>
      <p:sp>
        <p:nvSpPr>
          <p:cNvPr id="3" name="Content Placeholder 2"/>
          <p:cNvSpPr>
            <a:spLocks noGrp="1"/>
          </p:cNvSpPr>
          <p:nvPr>
            <p:ph idx="1"/>
          </p:nvPr>
        </p:nvSpPr>
        <p:spPr/>
        <p:txBody>
          <a:bodyPr/>
          <a:lstStyle/>
          <a:p>
            <a:r>
              <a:rPr lang="en-CA" sz="2800" dirty="0"/>
              <a:t>will(action)</a:t>
            </a:r>
          </a:p>
          <a:p>
            <a:pPr lvl="1"/>
            <a:r>
              <a:rPr lang="en-CA" sz="2400" dirty="0"/>
              <a:t>actions: </a:t>
            </a:r>
            <a:r>
              <a:rPr lang="en-CA" sz="2400" dirty="0" err="1"/>
              <a:t>returnValue</a:t>
            </a:r>
            <a:r>
              <a:rPr lang="en-CA" sz="2400" dirty="0"/>
              <a:t>(</a:t>
            </a:r>
            <a:r>
              <a:rPr lang="en-CA" sz="2400" b="1" dirty="0"/>
              <a:t>v</a:t>
            </a:r>
            <a:r>
              <a:rPr lang="en-CA" sz="2400" dirty="0"/>
              <a:t>), </a:t>
            </a:r>
            <a:r>
              <a:rPr lang="en-CA" sz="2400" dirty="0" err="1"/>
              <a:t>throwException</a:t>
            </a:r>
            <a:r>
              <a:rPr lang="en-CA" sz="2400" dirty="0"/>
              <a:t>(</a:t>
            </a:r>
            <a:r>
              <a:rPr lang="en-CA" sz="2400" b="1" dirty="0"/>
              <a:t>e</a:t>
            </a:r>
            <a:r>
              <a:rPr lang="en-CA" sz="2400" dirty="0"/>
              <a:t>)</a:t>
            </a:r>
          </a:p>
          <a:p>
            <a:r>
              <a:rPr lang="en-CA" sz="2800" dirty="0"/>
              <a:t>values:</a:t>
            </a:r>
          </a:p>
          <a:p>
            <a:pPr lvl="1"/>
            <a:r>
              <a:rPr lang="en-CA" sz="2400" dirty="0"/>
              <a:t>equal(</a:t>
            </a:r>
            <a:r>
              <a:rPr lang="en-CA" sz="2400" b="1" dirty="0"/>
              <a:t>value</a:t>
            </a:r>
            <a:r>
              <a:rPr lang="en-CA" sz="2400" dirty="0"/>
              <a:t>), same(</a:t>
            </a:r>
            <a:r>
              <a:rPr lang="en-CA" sz="2400" b="1" dirty="0"/>
              <a:t>value</a:t>
            </a:r>
            <a:r>
              <a:rPr lang="en-CA" sz="2400" dirty="0"/>
              <a:t>), any(</a:t>
            </a:r>
            <a:r>
              <a:rPr lang="en-CA" sz="2400" b="1" dirty="0"/>
              <a:t>type</a:t>
            </a:r>
            <a:r>
              <a:rPr lang="en-CA" sz="2400" dirty="0"/>
              <a:t>),</a:t>
            </a:r>
          </a:p>
          <a:p>
            <a:pPr marL="457200" lvl="1" indent="0">
              <a:buNone/>
            </a:pPr>
            <a:r>
              <a:rPr lang="en-CA" sz="2400" dirty="0" err="1"/>
              <a:t>aNull</a:t>
            </a:r>
            <a:r>
              <a:rPr lang="en-CA" sz="2400" dirty="0"/>
              <a:t>(</a:t>
            </a:r>
            <a:r>
              <a:rPr lang="en-CA" sz="2400" b="1" dirty="0"/>
              <a:t>type</a:t>
            </a:r>
            <a:r>
              <a:rPr lang="en-CA" sz="2400" dirty="0"/>
              <a:t>), </a:t>
            </a:r>
            <a:r>
              <a:rPr lang="en-CA" sz="2400" dirty="0" err="1"/>
              <a:t>aNonNull</a:t>
            </a:r>
            <a:r>
              <a:rPr lang="en-CA" sz="2400" dirty="0"/>
              <a:t>(</a:t>
            </a:r>
            <a:r>
              <a:rPr lang="en-CA" sz="2400" b="1" dirty="0"/>
              <a:t>type</a:t>
            </a:r>
            <a:r>
              <a:rPr lang="en-CA" sz="2400" dirty="0"/>
              <a:t>), not(</a:t>
            </a:r>
            <a:r>
              <a:rPr lang="en-CA" sz="2400" b="1" dirty="0"/>
              <a:t>value</a:t>
            </a:r>
            <a:r>
              <a:rPr lang="en-CA" sz="2400" dirty="0"/>
              <a:t>),</a:t>
            </a:r>
          </a:p>
          <a:p>
            <a:pPr marL="457200" lvl="1" indent="0">
              <a:buNone/>
            </a:pPr>
            <a:r>
              <a:rPr lang="en-CA" sz="2400" dirty="0" err="1"/>
              <a:t>anyOf</a:t>
            </a:r>
            <a:r>
              <a:rPr lang="en-CA" sz="2400" dirty="0"/>
              <a:t>(</a:t>
            </a:r>
            <a:r>
              <a:rPr lang="en-CA" sz="2400" b="1" dirty="0"/>
              <a:t>value1, ..,</a:t>
            </a:r>
            <a:r>
              <a:rPr lang="en-CA" sz="2400" b="1" dirty="0" err="1"/>
              <a:t>valueN</a:t>
            </a:r>
            <a:r>
              <a:rPr lang="en-CA" sz="2400" dirty="0"/>
              <a:t>)</a:t>
            </a:r>
          </a:p>
          <a:p>
            <a:pPr lvl="1"/>
            <a:r>
              <a:rPr lang="en-CA" sz="2400" dirty="0"/>
              <a:t>– </a:t>
            </a:r>
            <a:r>
              <a:rPr lang="en-CA" sz="2400" dirty="0" err="1"/>
              <a:t>oneOf</a:t>
            </a:r>
            <a:r>
              <a:rPr lang="en-CA" sz="2400" dirty="0"/>
              <a:t>(</a:t>
            </a:r>
            <a:r>
              <a:rPr lang="en-CA" sz="2400" dirty="0" err="1"/>
              <a:t>mockB</a:t>
            </a:r>
            <a:r>
              <a:rPr lang="en-CA" sz="2400" dirty="0"/>
              <a:t>).method1();</a:t>
            </a:r>
          </a:p>
          <a:p>
            <a:pPr lvl="1"/>
            <a:r>
              <a:rPr lang="en-CA" sz="2400" dirty="0"/>
              <a:t>will(</a:t>
            </a:r>
            <a:r>
              <a:rPr lang="en-CA" sz="2400" dirty="0" err="1"/>
              <a:t>returnValue</a:t>
            </a:r>
            <a:r>
              <a:rPr lang="en-CA" sz="2400" dirty="0"/>
              <a:t>(</a:t>
            </a:r>
            <a:r>
              <a:rPr lang="en-CA" sz="2400" dirty="0" err="1"/>
              <a:t>anyOf</a:t>
            </a:r>
            <a:r>
              <a:rPr lang="en-CA" sz="2400" dirty="0"/>
              <a:t>(1, 4, -3)));</a:t>
            </a:r>
          </a:p>
          <a:p>
            <a:pPr lvl="2"/>
            <a:r>
              <a:rPr lang="en-CA" sz="2000" dirty="0"/>
              <a:t>"I expect that method1 will be called on </a:t>
            </a:r>
            <a:r>
              <a:rPr lang="en-CA" sz="2000" dirty="0" err="1"/>
              <a:t>mockB</a:t>
            </a:r>
            <a:r>
              <a:rPr lang="en-CA" sz="2000" dirty="0"/>
              <a:t> once here, and that it will return either 1, 4, or -3."</a:t>
            </a:r>
          </a:p>
        </p:txBody>
      </p:sp>
      <p:sp>
        <p:nvSpPr>
          <p:cNvPr id="4" name="Footer Placeholder 3"/>
          <p:cNvSpPr>
            <a:spLocks noGrp="1"/>
          </p:cNvSpPr>
          <p:nvPr>
            <p:ph type="ftr" sz="quarter" idx="11"/>
          </p:nvPr>
        </p:nvSpPr>
        <p:spPr/>
        <p:txBody>
          <a:bodyPr/>
          <a:lstStyle/>
          <a:p>
            <a:r>
              <a:rPr lang="ja-JP" altLang="en-US"/>
              <a:t>far@ucalgary.ca</a:t>
            </a:r>
            <a:endParaRPr lang="en-US" altLang="ja-JP"/>
          </a:p>
        </p:txBody>
      </p:sp>
      <p:sp>
        <p:nvSpPr>
          <p:cNvPr id="5" name="Slide Number Placeholder 4"/>
          <p:cNvSpPr>
            <a:spLocks noGrp="1"/>
          </p:cNvSpPr>
          <p:nvPr>
            <p:ph type="sldNum" sz="quarter" idx="12"/>
          </p:nvPr>
        </p:nvSpPr>
        <p:spPr/>
        <p:txBody>
          <a:bodyPr/>
          <a:lstStyle/>
          <a:p>
            <a:fld id="{E0C33045-984B-4F44-A077-3B45BEEE9467}" type="slidenum">
              <a:rPr lang="ja-JP" altLang="en-US" smtClean="0"/>
              <a:pPr/>
              <a:t>98</a:t>
            </a:fld>
            <a:endParaRPr lang="en-US" altLang="ja-JP"/>
          </a:p>
        </p:txBody>
      </p:sp>
    </p:spTree>
    <p:extLst>
      <p:ext uri="{BB962C8B-B14F-4D97-AF65-F5344CB8AC3E}">
        <p14:creationId xmlns:p14="http://schemas.microsoft.com/office/powerpoint/2010/main" val="1705411460"/>
      </p:ext>
    </p:extLst>
  </p:cSld>
  <p:clrMapOvr>
    <a:masterClrMapping/>
  </p:clrMapOvr>
  <p:transition>
    <p:dissolv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52F2-0DDE-4C55-A27E-FD137700913F}"/>
              </a:ext>
            </a:extLst>
          </p:cNvPr>
          <p:cNvSpPr>
            <a:spLocks noGrp="1"/>
          </p:cNvSpPr>
          <p:nvPr>
            <p:ph type="title"/>
          </p:nvPr>
        </p:nvSpPr>
        <p:spPr/>
        <p:txBody>
          <a:bodyPr/>
          <a:lstStyle/>
          <a:p>
            <a:r>
              <a:rPr lang="en-US" dirty="0" err="1"/>
              <a:t>jMock</a:t>
            </a:r>
            <a:r>
              <a:rPr lang="en-US" dirty="0"/>
              <a:t> How to Use it?</a:t>
            </a:r>
          </a:p>
        </p:txBody>
      </p:sp>
      <p:sp>
        <p:nvSpPr>
          <p:cNvPr id="3" name="Content Placeholder 2">
            <a:extLst>
              <a:ext uri="{FF2B5EF4-FFF2-40B4-BE49-F238E27FC236}">
                <a16:creationId xmlns:a16="http://schemas.microsoft.com/office/drawing/2014/main" id="{31E74A4B-0E73-4224-98EC-27C1B083B2C2}"/>
              </a:ext>
            </a:extLst>
          </p:cNvPr>
          <p:cNvSpPr>
            <a:spLocks noGrp="1"/>
          </p:cNvSpPr>
          <p:nvPr>
            <p:ph idx="1"/>
          </p:nvPr>
        </p:nvSpPr>
        <p:spPr/>
        <p:txBody>
          <a:bodyPr/>
          <a:lstStyle/>
          <a:p>
            <a:r>
              <a:rPr lang="en-CA" sz="2800" dirty="0"/>
              <a:t>With the help of </a:t>
            </a:r>
            <a:r>
              <a:rPr lang="en-CA" sz="2800" dirty="0" err="1"/>
              <a:t>jMock</a:t>
            </a:r>
            <a:r>
              <a:rPr lang="en-CA" sz="2800" dirty="0"/>
              <a:t> we can test a class independently when it depends on another class by creating a mock of dependent class</a:t>
            </a:r>
          </a:p>
          <a:p>
            <a:r>
              <a:rPr lang="en-CA" sz="2800" dirty="0"/>
              <a:t>What we need? </a:t>
            </a:r>
          </a:p>
          <a:p>
            <a:pPr lvl="1"/>
            <a:r>
              <a:rPr lang="en-CA" sz="2400" dirty="0"/>
              <a:t>Eclipse and Junit and </a:t>
            </a:r>
            <a:r>
              <a:rPr lang="en-CA" sz="2400" dirty="0" err="1"/>
              <a:t>jMock</a:t>
            </a:r>
            <a:r>
              <a:rPr lang="en-CA" sz="2400" dirty="0"/>
              <a:t> jars included in the </a:t>
            </a:r>
            <a:r>
              <a:rPr lang="en-CA" sz="2400" dirty="0" err="1"/>
              <a:t>classpath</a:t>
            </a:r>
            <a:endParaRPr lang="en-CA" sz="2400" dirty="0"/>
          </a:p>
          <a:p>
            <a:pPr lvl="1"/>
            <a:endParaRPr lang="en-US" sz="2400" dirty="0"/>
          </a:p>
        </p:txBody>
      </p:sp>
      <p:sp>
        <p:nvSpPr>
          <p:cNvPr id="4" name="Footer Placeholder 3">
            <a:extLst>
              <a:ext uri="{FF2B5EF4-FFF2-40B4-BE49-F238E27FC236}">
                <a16:creationId xmlns:a16="http://schemas.microsoft.com/office/drawing/2014/main" id="{8668B20C-B5A5-4D79-AF5B-6B12D07D4ABE}"/>
              </a:ext>
            </a:extLst>
          </p:cNvPr>
          <p:cNvSpPr>
            <a:spLocks noGrp="1"/>
          </p:cNvSpPr>
          <p:nvPr>
            <p:ph type="ftr" sz="quarter" idx="11"/>
          </p:nvPr>
        </p:nvSpPr>
        <p:spPr/>
        <p:txBody>
          <a:bodyPr/>
          <a:lstStyle/>
          <a:p>
            <a:r>
              <a:rPr lang="ja-JP" altLang="en-US"/>
              <a:t>far@ucalgary.ca</a:t>
            </a:r>
            <a:endParaRPr lang="en-US" altLang="ja-JP"/>
          </a:p>
        </p:txBody>
      </p:sp>
      <p:sp>
        <p:nvSpPr>
          <p:cNvPr id="5" name="Slide Number Placeholder 4">
            <a:extLst>
              <a:ext uri="{FF2B5EF4-FFF2-40B4-BE49-F238E27FC236}">
                <a16:creationId xmlns:a16="http://schemas.microsoft.com/office/drawing/2014/main" id="{ED324B58-0E48-4229-8EEA-348DF02D161D}"/>
              </a:ext>
            </a:extLst>
          </p:cNvPr>
          <p:cNvSpPr>
            <a:spLocks noGrp="1"/>
          </p:cNvSpPr>
          <p:nvPr>
            <p:ph type="sldNum" sz="quarter" idx="12"/>
          </p:nvPr>
        </p:nvSpPr>
        <p:spPr/>
        <p:txBody>
          <a:bodyPr/>
          <a:lstStyle/>
          <a:p>
            <a:fld id="{E0C33045-984B-4F44-A077-3B45BEEE9467}" type="slidenum">
              <a:rPr lang="ja-JP" altLang="en-US" smtClean="0"/>
              <a:pPr/>
              <a:t>99</a:t>
            </a:fld>
            <a:endParaRPr lang="en-US" altLang="ja-JP"/>
          </a:p>
        </p:txBody>
      </p:sp>
      <p:pic>
        <p:nvPicPr>
          <p:cNvPr id="6" name="Picture 5">
            <a:extLst>
              <a:ext uri="{FF2B5EF4-FFF2-40B4-BE49-F238E27FC236}">
                <a16:creationId xmlns:a16="http://schemas.microsoft.com/office/drawing/2014/main" id="{32400895-E49A-4048-8CA6-A7AA3FD054AC}"/>
              </a:ext>
            </a:extLst>
          </p:cNvPr>
          <p:cNvPicPr>
            <a:picLocks noChangeAspect="1"/>
          </p:cNvPicPr>
          <p:nvPr/>
        </p:nvPicPr>
        <p:blipFill>
          <a:blip r:embed="rId3"/>
          <a:stretch>
            <a:fillRect/>
          </a:stretch>
        </p:blipFill>
        <p:spPr>
          <a:xfrm>
            <a:off x="7596336" y="5836821"/>
            <a:ext cx="1117500" cy="413167"/>
          </a:xfrm>
          <a:prstGeom prst="rect">
            <a:avLst/>
          </a:prstGeom>
        </p:spPr>
      </p:pic>
    </p:spTree>
    <p:extLst>
      <p:ext uri="{BB962C8B-B14F-4D97-AF65-F5344CB8AC3E}">
        <p14:creationId xmlns:p14="http://schemas.microsoft.com/office/powerpoint/2010/main" val="2141352536"/>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PWATCHLASTPREPREVISION" val="51"/>
  <p:tag name="MMPROD_NEXTUNIQUEID" val="10012"/>
  <p:tag name="MMPROD_UIDATA" val="&lt;database version=&quot;7.0&quot;&gt;&lt;object type=&quot;1&quot; unique_id=&quot;10001&quot;&gt;&lt;object type=&quot;2&quot; unique_id=&quot;10735&quot;&gt;&lt;object type=&quot;3&quot; unique_id=&quot;10736&quot;&gt;&lt;property id=&quot;20148&quot; value=&quot;5&quot;/&gt;&lt;property id=&quot;20300&quot; value=&quot;Slide 1 - &amp;quot;SENG 521&amp;#x0D;&amp;#x0A;Software Reliability &amp;amp; Software Quality&amp;quot;&quot;/&gt;&lt;property id=&quot;20307&quot; value=&quot;585&quot;/&gt;&lt;/object&gt;&lt;object type=&quot;3&quot; unique_id=&quot;10737&quot;&gt;&lt;property id=&quot;20148&quot; value=&quot;5&quot;/&gt;&lt;property id=&quot;20300&quot; value=&quot;Slide 2 - &amp;quot;Contents&amp;quot;&quot;/&gt;&lt;property id=&quot;20307&quot; value=&quot;527&quot;/&gt;&lt;/object&gt;&lt;object type=&quot;3&quot; unique_id=&quot;10739&quot;&gt;&lt;property id=&quot;20148&quot; value=&quot;5&quot;/&gt;&lt;property id=&quot;20300&quot; value=&quot;Slide 6 - &amp;quot;Terminology &amp;amp; Scope&amp;quot;&quot;/&gt;&lt;property id=&quot;20307&quot; value=&quot;1656&quot;/&gt;&lt;/object&gt;&lt;object type=&quot;3&quot; unique_id=&quot;10740&quot;&gt;&lt;property id=&quot;20148&quot; value=&quot;5&quot;/&gt;&lt;property id=&quot;20300&quot; value=&quot;Slide 8 - &amp;quot;Software Quality&amp;quot;&quot;/&gt;&lt;property id=&quot;20307&quot; value=&quot;1650&quot;/&gt;&lt;/object&gt;&lt;object type=&quot;3&quot; unique_id=&quot;10742&quot;&gt;&lt;property id=&quot;20148&quot; value=&quot;5&quot;/&gt;&lt;property id=&quot;20300&quot; value=&quot;Slide 9 - &amp;quot;At The End …&amp;quot;&quot;/&gt;&lt;property id=&quot;20307&quot; value=&quot;1652&quot;/&gt;&lt;/object&gt;&lt;object type=&quot;3&quot; unique_id=&quot;10743&quot;&gt;&lt;property id=&quot;20148&quot; value=&quot;5&quot;/&gt;&lt;property id=&quot;20300&quot; value=&quot;Slide 10 - &amp;quot;Question to Ask&amp;quot;&quot;/&gt;&lt;property id=&quot;20307&quot; value=&quot;1648&quot;/&gt;&lt;/object&gt;&lt;object type=&quot;3&quot; unique_id=&quot;10744&quot;&gt;&lt;property id=&quot;20148&quot; value=&quot;5&quot;/&gt;&lt;property id=&quot;20300&quot; value=&quot;Slide 11 - &amp;quot;Moral&amp;quot;&quot;/&gt;&lt;property id=&quot;20307&quot; value=&quot;1653&quot;/&gt;&lt;/object&gt;&lt;object type=&quot;3&quot; unique_id=&quot;10745&quot;&gt;&lt;property id=&quot;20148&quot; value=&quot;5&quot;/&gt;&lt;property id=&quot;20300&quot; value=&quot;Slide 12 - &amp;quot;Section 1&amp;quot;&quot;/&gt;&lt;property id=&quot;20307&quot; value=&quot;1440&quot;/&gt;&lt;/object&gt;&lt;object type=&quot;3&quot; unique_id=&quot;10746&quot;&gt;&lt;property id=&quot;20148&quot; value=&quot;5&quot;/&gt;&lt;property id=&quot;20300&quot; value=&quot;Slide 27 - &amp;quot;Cost of a Defect …&amp;quot;&quot;/&gt;&lt;property id=&quot;20307&quot; value=&quot;1614&quot;/&gt;&lt;/object&gt;&lt;object type=&quot;3&quot; unique_id=&quot;10749&quot;&gt;&lt;property id=&quot;20148&quot; value=&quot;5&quot;/&gt;&lt;property id=&quot;20300&quot; value=&quot;Slide 26 - &amp;quot;Fatal Software Examples&amp;quot;&quot;/&gt;&lt;property id=&quot;20307&quot; value=&quot;1641&quot;/&gt;&lt;/object&gt;&lt;object type=&quot;3&quot; unique_id=&quot;10752&quot;&gt;&lt;property id=&quot;20148&quot; value=&quot;5&quot;/&gt;&lt;property id=&quot;20300&quot; value=&quot;Slide 28 - &amp;quot;A Central Question&amp;quot;&quot;/&gt;&lt;property id=&quot;20307&quot; value=&quot;1379&quot;/&gt;&lt;/object&gt;&lt;object type=&quot;3&quot; unique_id=&quot;10753&quot;&gt;&lt;property id=&quot;20148&quot; value=&quot;5&quot;/&gt;&lt;property id=&quot;20300&quot; value=&quot;Slide 29 - &amp;quot;Two Extremes&amp;quot;&quot;/&gt;&lt;property id=&quot;20307&quot; value=&quot;1643&quot;/&gt;&lt;/object&gt;&lt;object type=&quot;3&quot; unique_id=&quot;10754&quot;&gt;&lt;property id=&quot;20148&quot; value=&quot;5&quot;/&gt;&lt;property id=&quot;20300&quot; value=&quot;Slide 30 - &amp;quot;Can We Remove All Bugs?&amp;quot;&quot;/&gt;&lt;property id=&quot;20307&quot; value=&quot;1642&quot;/&gt;&lt;/object&gt;&lt;object type=&quot;3&quot; unique_id=&quot;10755&quot;&gt;&lt;property id=&quot;20148&quot; value=&quot;5&quot;/&gt;&lt;property id=&quot;20300&quot; value=&quot;Slide 31 - &amp;quot;What Can We Learn from Failures?&amp;quot;&quot;/&gt;&lt;property id=&quot;20307&quot; value=&quot;1632&quot;/&gt;&lt;/object&gt;&lt;object type=&quot;3&quot; unique_id=&quot;10756&quot;&gt;&lt;property id=&quot;20148&quot; value=&quot;5&quot;/&gt;&lt;property id=&quot;20300&quot; value=&quot;Slide 32 - &amp;quot;How to Handle Defects?&amp;quot;&quot;/&gt;&lt;property id=&quot;20307&quot; value=&quot;1633&quot;/&gt;&lt;/object&gt;&lt;object type=&quot;3&quot; unique_id=&quot;10757&quot;&gt;&lt;property id=&quot;20148&quot; value=&quot;5&quot;/&gt;&lt;property id=&quot;20300&quot; value=&quot;Slide 33 - &amp;quot;What to Learn from Data?&amp;quot;&quot;/&gt;&lt;property id=&quot;20307&quot; value=&quot;1634&quot;/&gt;&lt;/object&gt;&lt;object type=&quot;3&quot; unique_id=&quot;10758&quot;&gt;&lt;property id=&quot;20148&quot; value=&quot;5&quot;/&gt;&lt;property id=&quot;20300&quot; value=&quot;Slide 34 - &amp;quot;What to Learn from Data?&amp;quot;&quot;/&gt;&lt;property id=&quot;20307&quot; value=&quot;1635&quot;/&gt;&lt;/object&gt;&lt;object type=&quot;3&quot; unique_id=&quot;10759&quot;&gt;&lt;property id=&quot;20148&quot; value=&quot;5&quot;/&gt;&lt;property id=&quot;20300&quot; value=&quot;Slide 35 - &amp;quot;A Typical Problem: Question&amp;quot;&quot;/&gt;&lt;property id=&quot;20307&quot; value=&quot;1636&quot;/&gt;&lt;/object&gt;&lt;object type=&quot;3&quot; unique_id=&quot;10760&quot;&gt;&lt;property id=&quot;20148&quot; value=&quot;5&quot;/&gt;&lt;property id=&quot;20300&quot; value=&quot;Slide 36 - &amp;quot;A Typical Problem: Answer&amp;quot;&quot;/&gt;&lt;property id=&quot;20307&quot; value=&quot;1646&quot;/&gt;&lt;/object&gt;&lt;object type=&quot;3&quot; unique_id=&quot;10761&quot;&gt;&lt;property id=&quot;20148&quot; value=&quot;5&quot;/&gt;&lt;property id=&quot;20300&quot; value=&quot;Slide 37 - &amp;quot;Another Typical Problem&amp;quot;&quot;/&gt;&lt;property id=&quot;20307&quot; value=&quot;1611&quot;/&gt;&lt;/object&gt;&lt;object type=&quot;3&quot; unique_id=&quot;10765&quot;&gt;&lt;property id=&quot;20148&quot; value=&quot;5&quot;/&gt;&lt;property id=&quot;20300&quot; value=&quot;Slide 38 - &amp;quot;Terminology&amp;quot;&quot;/&gt;&lt;property id=&quot;20307&quot; value=&quot;1381&quot;/&gt;&lt;/object&gt;&lt;object type=&quot;3&quot; unique_id=&quot;10766&quot;&gt;&lt;property id=&quot;20148&quot; value=&quot;5&quot;/&gt;&lt;property id=&quot;20300&quot; value=&quot;Slide 39 - &amp;quot;Definition: Service&amp;quot;&quot;/&gt;&lt;property id=&quot;20307&quot; value=&quot;1382&quot;/&gt;&lt;/object&gt;&lt;object type=&quot;3&quot; unique_id=&quot;10767&quot;&gt;&lt;property id=&quot;20148&quot; value=&quot;5&quot;/&gt;&lt;property id=&quot;20300&quot; value=&quot;Slide 40 - &amp;quot;Dependability: Treats&amp;quot;&quot;/&gt;&lt;property id=&quot;20307&quot; value=&quot;1384&quot;/&gt;&lt;/object&gt;&lt;object type=&quot;3&quot; unique_id=&quot;10768&quot;&gt;&lt;property id=&quot;20148&quot; value=&quot;5&quot;/&gt;&lt;property id=&quot;20300&quot; value=&quot;Slide 41 - &amp;quot;Definition: Failure&amp;quot;&quot;/&gt;&lt;property id=&quot;20307&quot; value=&quot;1628&quot;/&gt;&lt;/object&gt;&lt;object type=&quot;3&quot; unique_id=&quot;10769&quot;&gt;&lt;property id=&quot;20148&quot; value=&quot;5&quot;/&gt;&lt;property id=&quot;20300&quot; value=&quot;Slide 42 - &amp;quot;Failure Intensity &amp;amp; Density&amp;quot;&quot;/&gt;&lt;property id=&quot;20307&quot; value=&quot;1644&quot;/&gt;&lt;/object&gt;&lt;object type=&quot;3&quot; unique_id=&quot;10770&quot;&gt;&lt;property id=&quot;20148&quot; value=&quot;5&quot;/&gt;&lt;property id=&quot;20300&quot; value=&quot;Slide 43 - &amp;quot;Example: Failure Density&amp;quot;&quot;/&gt;&lt;property id=&quot;20307&quot; value=&quot;1655&quot;/&gt;&lt;/object&gt;&lt;object type=&quot;3&quot; unique_id=&quot;10771&quot;&gt;&lt;property id=&quot;20148&quot; value=&quot;5&quot;/&gt;&lt;property id=&quot;20300&quot; value=&quot;Slide 44 - &amp;quot;Failure Density vs. Inspection Effort &amp;quot;&quot;/&gt;&lt;property id=&quot;20307&quot; value=&quot;1659&quot;/&gt;&lt;/object&gt;&lt;object type=&quot;3&quot; unique_id=&quot;10772&quot;&gt;&lt;property id=&quot;20148&quot; value=&quot;5&quot;/&gt;&lt;property id=&quot;20300&quot; value=&quot;Slide 45 - &amp;quot;Definition: Fault&amp;quot;&quot;/&gt;&lt;property id=&quot;20307&quot; value=&quot;1386&quot;/&gt;&lt;/object&gt;&lt;object type=&quot;3&quot; unique_id=&quot;10773&quot;&gt;&lt;property id=&quot;20148&quot; value=&quot;5&quot;/&gt;&lt;property id=&quot;20300&quot; value=&quot;Slide 46 - &amp;quot;Definition: Error&amp;quot;&quot;/&gt;&lt;property id=&quot;20307&quot; value=&quot;1388&quot;/&gt;&lt;/object&gt;&lt;object type=&quot;3&quot; unique_id=&quot;10774&quot;&gt;&lt;property id=&quot;20148&quot; value=&quot;5&quot;/&gt;&lt;property id=&quot;20300&quot; value=&quot;Slide 47 - &amp;quot;Dependability: Attributes  /1&amp;quot;&quot;/&gt;&lt;property id=&quot;20307&quot; value=&quot;1389&quot;/&gt;&lt;/object&gt;&lt;object type=&quot;3&quot; unique_id=&quot;10775&quot;&gt;&lt;property id=&quot;20148&quot; value=&quot;5&quot;/&gt;&lt;property id=&quot;20300&quot; value=&quot;Slide 48 - &amp;quot;Dependability: Attributes  /2&amp;quot;&quot;/&gt;&lt;property id=&quot;20307&quot; value=&quot;1390&quot;/&gt;&lt;/object&gt;&lt;object type=&quot;3&quot; unique_id=&quot;10776&quot;&gt;&lt;property id=&quot;20148&quot; value=&quot;5&quot;/&gt;&lt;property id=&quot;20300&quot; value=&quot;Slide 49 - &amp;quot;Definition: Availability&amp;quot;&quot;/&gt;&lt;property id=&quot;20307&quot; value=&quot;1391&quot;/&gt;&lt;/object&gt;&lt;object type=&quot;3&quot; unique_id=&quot;10777&quot;&gt;&lt;property id=&quot;20148&quot; value=&quot;5&quot;/&gt;&lt;property id=&quot;20300&quot; value=&quot;Slide 50 - &amp;quot;Definition: Reliability  /1&amp;quot;&quot;/&gt;&lt;property id=&quot;20307&quot; value=&quot;1392&quot;/&gt;&lt;/object&gt;&lt;object type=&quot;3&quot; unique_id=&quot;10778&quot;&gt;&lt;property id=&quot;20148&quot; value=&quot;5&quot;/&gt;&lt;property id=&quot;20300&quot; value=&quot;Slide 51 - &amp;quot;Definition: Reliability  /2&amp;quot;&quot;/&gt;&lt;property id=&quot;20307&quot; value=&quot;1393&quot;/&gt;&lt;/object&gt;&lt;object type=&quot;3&quot; unique_id=&quot;10779&quot;&gt;&lt;property id=&quot;20148&quot; value=&quot;5&quot;/&gt;&lt;property id=&quot;20300&quot; value=&quot;Slide 52 - &amp;quot;Definition: Safety&amp;quot;&quot;/&gt;&lt;property id=&quot;20307&quot; value=&quot;1394&quot;/&gt;&lt;/object&gt;&lt;object type=&quot;3&quot; unique_id=&quot;10780&quot;&gt;&lt;property id=&quot;20148&quot; value=&quot;5&quot;/&gt;&lt;property id=&quot;20300&quot; value=&quot;Slide 53 - &amp;quot;Definition: Confidentiality &amp;quot;&quot;/&gt;&lt;property id=&quot;20307&quot; value=&quot;1395&quot;/&gt;&lt;/object&gt;&lt;object type=&quot;3&quot; unique_id=&quot;10781&quot;&gt;&lt;property id=&quot;20148&quot; value=&quot;5&quot;/&gt;&lt;property id=&quot;20300&quot; value=&quot;Slide 54 - &amp;quot;Definition: Integrity &amp;quot;&quot;/&gt;&lt;property id=&quot;20307&quot; value=&quot;1396&quot;/&gt;&lt;/object&gt;&lt;object type=&quot;3&quot; unique_id=&quot;10782&quot;&gt;&lt;property id=&quot;20148&quot; value=&quot;5&quot;/&gt;&lt;property id=&quot;20300&quot; value=&quot;Slide 55 - &amp;quot;Definition: Maintainability&amp;quot;&quot;/&gt;&lt;property id=&quot;20307&quot; value=&quot;1397&quot;/&gt;&lt;/object&gt;&lt;object type=&quot;3&quot; unique_id=&quot;10783&quot;&gt;&lt;property id=&quot;20148&quot; value=&quot;5&quot;/&gt;&lt;property id=&quot;20300&quot; value=&quot;Slide 56 - &amp;quot;Dependability: Means&amp;quot;&quot;/&gt;&lt;property id=&quot;20307&quot; value=&quot;1398&quot;/&gt;&lt;/object&gt;&lt;object type=&quot;3&quot; unique_id=&quot;10784&quot;&gt;&lt;property id=&quot;20148&quot; value=&quot;5&quot;/&gt;&lt;property id=&quot;20300&quot; value=&quot;Slide 57 - &amp;quot;Definition: Fault Prevention&amp;quot;&quot;/&gt;&lt;property id=&quot;20307&quot; value=&quot;1399&quot;/&gt;&lt;/object&gt;&lt;object type=&quot;3&quot; unique_id=&quot;10785&quot;&gt;&lt;property id=&quot;20148&quot; value=&quot;5&quot;/&gt;&lt;property id=&quot;20300&quot; value=&quot;Slide 58 - &amp;quot;Fault Prevention&amp;quot;&quot;/&gt;&lt;property id=&quot;20307&quot; value=&quot;1400&quot;/&gt;&lt;/object&gt;&lt;object type=&quot;3&quot; unique_id=&quot;10786&quot;&gt;&lt;property id=&quot;20148&quot; value=&quot;5&quot;/&gt;&lt;property id=&quot;20300&quot; value=&quot;Slide 59 - &amp;quot;Definition: Fault Tolerance&amp;quot;&quot;/&gt;&lt;property id=&quot;20307&quot; value=&quot;1403&quot;/&gt;&lt;/object&gt;&lt;object type=&quot;3&quot; unique_id=&quot;10787&quot;&gt;&lt;property id=&quot;20148&quot; value=&quot;5&quot;/&gt;&lt;property id=&quot;20300&quot; value=&quot;Slide 60 - &amp;quot;Fault Tolerance Process&amp;quot;&quot;/&gt;&lt;property id=&quot;20307&quot; value=&quot;1404&quot;/&gt;&lt;/object&gt;&lt;object type=&quot;3&quot; unique_id=&quot;10788&quot;&gt;&lt;property id=&quot;20148&quot; value=&quot;5&quot;/&gt;&lt;property id=&quot;20300&quot; value=&quot;Slide 61 - &amp;quot;Definition: Fault Removal  /1&amp;quot;&quot;/&gt;&lt;property id=&quot;20307&quot; value=&quot;1409&quot;/&gt;&lt;/object&gt;&lt;object type=&quot;3&quot; unique_id=&quot;10789&quot;&gt;&lt;property id=&quot;20148&quot; value=&quot;5&quot;/&gt;&lt;property id=&quot;20300&quot; value=&quot;Slide 62 - &amp;quot;Definition: Fault Removal  /2&amp;quot;&quot;/&gt;&lt;property id=&quot;20307&quot; value=&quot;1418&quot;/&gt;&lt;/object&gt;&lt;object type=&quot;3&quot; unique_id=&quot;10790&quot;&gt;&lt;property id=&quot;20148&quot; value=&quot;5&quot;/&gt;&lt;property id=&quot;20300&quot; value=&quot;Slide 63 - &amp;quot;Definition: Fault Forecasting&amp;quot;&quot;/&gt;&lt;property id=&quot;20307&quot; value=&quot;1410&quot;/&gt;&lt;/object&gt;&lt;object type=&quot;3&quot; unique_id=&quot;10811&quot;&gt;&lt;property id=&quot;20148&quot; value=&quot;5&quot;/&gt;&lt;property id=&quot;20300&quot; value=&quot;Slide 64 - &amp;quot;SRE: Process /1&amp;quot;&quot;/&gt;&lt;property id=&quot;20307&quot; value=&quot;543&quot;/&gt;&lt;/object&gt;&lt;object type=&quot;3&quot; unique_id=&quot;10812&quot;&gt;&lt;property id=&quot;20148&quot; value=&quot;5&quot;/&gt;&lt;property id=&quot;20300&quot; value=&quot;Slide 65 - &amp;quot;SRE: Process /2&amp;quot;&quot;/&gt;&lt;property id=&quot;20307&quot; value=&quot;1661&quot;/&gt;&lt;/object&gt;&lt;object type=&quot;3&quot; unique_id=&quot;10833&quot;&gt;&lt;property id=&quot;20148&quot; value=&quot;5&quot;/&gt;&lt;property id=&quot;20300&quot; value=&quot;Slide 66 - &amp;quot;Conclusions&amp;quot;&quot;/&gt;&lt;property id=&quot;20307&quot; value=&quot;568&quot;/&gt;&lt;/object&gt;&lt;object type=&quot;3&quot; unique_id=&quot;11548&quot;&gt;&lt;property id=&quot;20148&quot; value=&quot;5&quot;/&gt;&lt;property id=&quot;20300&quot; value=&quot;Slide 3 - &amp;quot;Contents&amp;quot;&quot;/&gt;&lt;property id=&quot;20307&quot; value=&quot;1665&quot;/&gt;&lt;/object&gt;&lt;object type=&quot;3&quot; unique_id=&quot;14839&quot;&gt;&lt;property id=&quot;20148&quot; value=&quot;5&quot;/&gt;&lt;property id=&quot;20300&quot; value=&quot;Slide 13 - &amp;quot;What is Quality?&amp;quot;&quot;/&gt;&lt;property id=&quot;20307&quot; value=&quot;1673&quot;/&gt;&lt;/object&gt;&lt;object type=&quot;3&quot; unique_id=&quot;14840&quot;&gt;&lt;property id=&quot;20148&quot; value=&quot;5&quot;/&gt;&lt;property id=&quot;20300&quot; value=&quot;Slide 15 - &amp;quot;What is Software Quality?&amp;quot;&quot;/&gt;&lt;property id=&quot;20307&quot; value=&quot;1674&quot;/&gt;&lt;/object&gt;&lt;object type=&quot;3&quot; unique_id=&quot;14841&quot;&gt;&lt;property id=&quot;20148&quot; value=&quot;5&quot;/&gt;&lt;property id=&quot;20300&quot; value=&quot;Slide 16 - &amp;quot;Definition: Software Quality&amp;quot;&quot;/&gt;&lt;property id=&quot;20307&quot; value=&quot;1675&quot;/&gt;&lt;/object&gt;&lt;object type=&quot;3&quot; unique_id=&quot;14844&quot;&gt;&lt;property id=&quot;20148&quot; value=&quot;5&quot;/&gt;&lt;property id=&quot;20300&quot; value=&quot;Slide 20 - &amp;quot;Quality vs. Project Costs&amp;quot;&quot;/&gt;&lt;property id=&quot;20307&quot; value=&quot;1676&quot;/&gt;&lt;/object&gt;&lt;object type=&quot;3&quot; unique_id=&quot;14845&quot;&gt;&lt;property id=&quot;20148&quot; value=&quot;5&quot;/&gt;&lt;property id=&quot;20300&quot; value=&quot;Slide 21 - &amp;quot;Total Cost Distribution&amp;quot;&quot;/&gt;&lt;property id=&quot;20307&quot; value=&quot;1677&quot;/&gt;&lt;/object&gt;&lt;object type=&quot;3&quot; unique_id=&quot;14846&quot;&gt;&lt;property id=&quot;20148&quot; value=&quot;5&quot;/&gt;&lt;property id=&quot;20300&quot; value=&quot;Slide 22 - &amp;quot;1) How to Build Quality into a System?&amp;quot;&quot;/&gt;&lt;property id=&quot;20307&quot; value=&quot;1678&quot;/&gt;&lt;/object&gt;&lt;object type=&quot;3&quot; unique_id=&quot;14847&quot;&gt;&lt;property id=&quot;20148&quot; value=&quot;5&quot;/&gt;&lt;property id=&quot;20300&quot; value=&quot;Slide 23 - &amp;quot;2) How to Assess Quality of a System?&amp;quot;&quot;/&gt;&lt;property id=&quot;20307&quot; value=&quot;1682&quot;/&gt;&lt;/object&gt;&lt;object type=&quot;3&quot; unique_id=&quot;14848&quot;&gt;&lt;property id=&quot;20148&quot; value=&quot;5&quot;/&gt;&lt;property id=&quot;20300&quot; value=&quot;Slide 24 - &amp;quot;How Do We Assess Quality?&amp;quot;&quot;/&gt;&lt;property id=&quot;20307&quot; value=&quot;1687&quot;/&gt;&lt;/object&gt;&lt;object type=&quot;3&quot; unique_id=&quot;14849&quot;&gt;&lt;property id=&quot;20148&quot; value=&quot;5&quot;/&gt;&lt;property id=&quot;20300&quot; value=&quot;Slide 25 - &amp;quot;Pre-release Quality&amp;quot;&quot;/&gt;&lt;property id=&quot;20307&quot; value=&quot;1688&quot;/&gt;&lt;/object&gt;&lt;object type=&quot;3&quot; unique_id=&quot;15182&quot;&gt;&lt;property id=&quot;20148&quot; value=&quot;5&quot;/&gt;&lt;property id=&quot;20300&quot; value=&quot;Slide 67&quot;/&gt;&lt;property id=&quot;20307&quot; value=&quot;1689&quot;/&gt;&lt;/object&gt;&lt;object type=&quot;3&quot; unique_id=&quot;15291&quot;&gt;&lt;property id=&quot;20148&quot; value=&quot;5&quot;/&gt;&lt;property id=&quot;20300&quot; value=&quot;Slide 14 - &amp;quot;Quality: Various Views&amp;quot;&quot;/&gt;&lt;property id=&quot;20307&quot; value=&quot;1690&quot;/&gt;&lt;/object&gt;&lt;object type=&quot;3&quot; unique_id=&quot;15721&quot;&gt;&lt;property id=&quot;20148&quot; value=&quot;5&quot;/&gt;&lt;property id=&quot;20300&quot; value=&quot;Slide 17 - &amp;quot;Quality Model: ISO 9126&amp;quot;&quot;/&gt;&lt;property id=&quot;20307&quot; value=&quot;1694&quot;/&gt;&lt;/object&gt;&lt;object type=&quot;3&quot; unique_id=&quot;15722&quot;&gt;&lt;property id=&quot;20148&quot; value=&quot;5&quot;/&gt;&lt;property id=&quot;20300&quot; value=&quot;Slide 18 - &amp;quot;Quality Model – Structure&amp;quot;&quot;/&gt;&lt;property id=&quot;20307&quot; value=&quot;1691&quot;/&gt;&lt;/object&gt;&lt;object type=&quot;3&quot; unique_id=&quot;15723&quot;&gt;&lt;property id=&quot;20148&quot; value=&quot;5&quot;/&gt;&lt;property id=&quot;20300&quot; value=&quot;Slide 19 - &amp;quot;Example: Attribute Expansion&amp;quot;&quot;/&gt;&lt;property id=&quot;20307&quot; value=&quot;1692&quot;/&gt;&lt;/object&gt;&lt;object type=&quot;3&quot; unique_id=&quot;15932&quot;&gt;&lt;property id=&quot;20148&quot; value=&quot;5&quot;/&gt;&lt;property id=&quot;20300&quot; value=&quot;Slide 4 - &amp;quot;What Affects Quality?&amp;quot;&quot;/&gt;&lt;property id=&quot;20307&quot; value=&quot;1696&quot;/&gt;&lt;/object&gt;&lt;object type=&quot;3&quot; unique_id=&quot;15933&quot;&gt;&lt;property id=&quot;20148&quot; value=&quot;5&quot;/&gt;&lt;property id=&quot;20300&quot; value=&quot;Slide 5 - &amp;quot;What Affects Software Quality?&amp;quot;&quot;/&gt;&lt;property id=&quot;20307&quot; value=&quot;1697&quot;/&gt;&lt;/object&gt;&lt;object type=&quot;3&quot; unique_id=&quot;15934&quot;&gt;&lt;property id=&quot;20148&quot; value=&quot;5&quot;/&gt;&lt;property id=&quot;20300&quot; value=&quot;Slide 7 - &amp;quot;Software Reliability&amp;quot;&quot;/&gt;&lt;property id=&quot;20307&quot; value=&quot;1695&quot;/&gt;&lt;/object&gt;&lt;/object&gt;&lt;object type=&quot;8&quot; unique_id=&quot;10935&quot;&gt;&lt;/object&gt;&lt;/object&gt;&lt;/database&gt;"/>
  <p:tag name="SECTOMILLISECCONVERTED" val="1"/>
</p:tagLst>
</file>

<file path=ppt/theme/theme1.xml><?xml version="1.0" encoding="utf-8"?>
<a:theme xmlns:a="http://schemas.openxmlformats.org/drawingml/2006/main" name="UofC_template">
  <a:themeElements>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ofC_template">
      <a:majorFont>
        <a:latin typeface="Arial Rounded MT Bold"/>
        <a:ea typeface="HGあかね平成丸ｺﾞｼｯｸ体W8-S"/>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ahoma" pitchFamily="34" charset="0"/>
            <a:ea typeface="ＭＳ Ｐゴシック" charset="-128"/>
          </a:defRPr>
        </a:defPPr>
      </a:lstStyle>
    </a:lnDef>
  </a:objectDefaults>
  <a:extraClrSchemeLst>
    <a:extraClrScheme>
      <a:clrScheme name="UofC_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ofC_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ofC_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UofC_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ofC_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ofC_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UofC_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UofC_template</Template>
  <TotalTime>11363</TotalTime>
  <Words>9301</Words>
  <Application>Microsoft Office PowerPoint</Application>
  <PresentationFormat>On-screen Show (4:3)</PresentationFormat>
  <Paragraphs>1378</Paragraphs>
  <Slides>110</Slides>
  <Notes>28</Notes>
  <HiddenSlides>7</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110</vt:i4>
      </vt:variant>
    </vt:vector>
  </HeadingPairs>
  <TitlesOfParts>
    <vt:vector size="126" baseType="lpstr">
      <vt:lpstr>AmericanTypewriter</vt:lpstr>
      <vt:lpstr>Calibri-Bold</vt:lpstr>
      <vt:lpstr>Calibri-Italic</vt:lpstr>
      <vt:lpstr>TimesNewRomanPSMT</vt:lpstr>
      <vt:lpstr>Arial</vt:lpstr>
      <vt:lpstr>Arial Rounded MT Bold</vt:lpstr>
      <vt:lpstr>Calibri</vt:lpstr>
      <vt:lpstr>Courier New</vt:lpstr>
      <vt:lpstr>Gill Sans MT</vt:lpstr>
      <vt:lpstr>Monotype Sorts</vt:lpstr>
      <vt:lpstr>Tahoma</vt:lpstr>
      <vt:lpstr>Times New Roman</vt:lpstr>
      <vt:lpstr>Verdana</vt:lpstr>
      <vt:lpstr>Wingdings</vt:lpstr>
      <vt:lpstr>Wingdings 2</vt:lpstr>
      <vt:lpstr>UofC_template</vt:lpstr>
      <vt:lpstr>SENG 438 Software Testing, Reliability &amp; Quality</vt:lpstr>
      <vt:lpstr>Contents</vt:lpstr>
      <vt:lpstr>Types of Testing</vt:lpstr>
      <vt:lpstr>What are Non-functions?</vt:lpstr>
      <vt:lpstr>The Testing Dilemma</vt:lpstr>
      <vt:lpstr>Criteria Based Testing</vt:lpstr>
      <vt:lpstr>Testing Approaches</vt:lpstr>
      <vt:lpstr>Exhaustive Testing</vt:lpstr>
      <vt:lpstr>Partitioning Techniques</vt:lpstr>
      <vt:lpstr>Partitioning: Systematic</vt:lpstr>
      <vt:lpstr>Criteria Based Technique</vt:lpstr>
      <vt:lpstr>Example: Black Box</vt:lpstr>
      <vt:lpstr>Example: White Box</vt:lpstr>
      <vt:lpstr>Black vs. White Box Testing</vt:lpstr>
      <vt:lpstr>Black vs. White Box Testing</vt:lpstr>
      <vt:lpstr>Section 2</vt:lpstr>
      <vt:lpstr>Unit Testing Scenario</vt:lpstr>
      <vt:lpstr>Unit Testing</vt:lpstr>
      <vt:lpstr>Unit Testing: Characteristics</vt:lpstr>
      <vt:lpstr>Unit Testing: What to Test?</vt:lpstr>
      <vt:lpstr>Unit Testing: When to Test?</vt:lpstr>
      <vt:lpstr>Section 3</vt:lpstr>
      <vt:lpstr>Test Automation Framework</vt:lpstr>
      <vt:lpstr>JUnit</vt:lpstr>
      <vt:lpstr>JUnit in a Nutshell</vt:lpstr>
      <vt:lpstr>JUnit: Terminology</vt:lpstr>
      <vt:lpstr>JUnit: Terminology</vt:lpstr>
      <vt:lpstr>JUnit: Which Version to Use?</vt:lpstr>
      <vt:lpstr>JUnit 4 vs. JUnit 5  </vt:lpstr>
      <vt:lpstr>JUnit 4 vs. JUnit 5 </vt:lpstr>
      <vt:lpstr>Anatomy of Junit Testing</vt:lpstr>
      <vt:lpstr>A JUnit Test Case</vt:lpstr>
      <vt:lpstr>A JUnit Test Class</vt:lpstr>
      <vt:lpstr>A JUnit Test Suite</vt:lpstr>
      <vt:lpstr>A JUnit Test Runner</vt:lpstr>
      <vt:lpstr>JUnit 3 vs. JUnit 4 / 5</vt:lpstr>
      <vt:lpstr>JUnit - Annotations</vt:lpstr>
      <vt:lpstr>JUnit - Annotations</vt:lpstr>
      <vt:lpstr>JUnit - Ignoring a Test</vt:lpstr>
      <vt:lpstr>JUnit - Timeout</vt:lpstr>
      <vt:lpstr>JUnit - Exception</vt:lpstr>
      <vt:lpstr>JUnit and Eclipse</vt:lpstr>
      <vt:lpstr>JUnit in Eclipse - Setup</vt:lpstr>
      <vt:lpstr>Creating a Test Case</vt:lpstr>
      <vt:lpstr>Run a JUnit Test</vt:lpstr>
      <vt:lpstr>JUnit in other IDE</vt:lpstr>
      <vt:lpstr>Test Case Structure</vt:lpstr>
      <vt:lpstr>Test Suites</vt:lpstr>
      <vt:lpstr>Running a Test</vt:lpstr>
      <vt:lpstr>Running a Test</vt:lpstr>
      <vt:lpstr>Viewing Results in Eclipse</vt:lpstr>
      <vt:lpstr>Writing methods in Test Case</vt:lpstr>
      <vt:lpstr>JUnit Test Fixtures</vt:lpstr>
      <vt:lpstr>Test Case</vt:lpstr>
      <vt:lpstr>Setup and Teardown</vt:lpstr>
      <vt:lpstr>Test Case - Assertions</vt:lpstr>
      <vt:lpstr>JUnit assert*() Methods</vt:lpstr>
      <vt:lpstr>JUnit Assert*() Methods</vt:lpstr>
      <vt:lpstr>Assertion  -  Exercise</vt:lpstr>
      <vt:lpstr>Assert Method Messages</vt:lpstr>
      <vt:lpstr>Assert per Test Case</vt:lpstr>
      <vt:lpstr>Test Code: Execution Order</vt:lpstr>
      <vt:lpstr>Test Code: Execution Order</vt:lpstr>
      <vt:lpstr>JUnit Exercise: Black Box</vt:lpstr>
      <vt:lpstr>What's Wrong with This?</vt:lpstr>
      <vt:lpstr>Well Structured Assertions</vt:lpstr>
      <vt:lpstr>Naming Test Cases</vt:lpstr>
      <vt:lpstr>What's Wrong with This?</vt:lpstr>
      <vt:lpstr>Good Assertion Messages</vt:lpstr>
      <vt:lpstr>Annotations - Pervasive Timeouts</vt:lpstr>
      <vt:lpstr>What's Wrong with This?</vt:lpstr>
      <vt:lpstr>Trustworthy Tests</vt:lpstr>
      <vt:lpstr>Data-Driven Tests</vt:lpstr>
      <vt:lpstr>Data-Driven Test Example</vt:lpstr>
      <vt:lpstr>Testing for Exceptions</vt:lpstr>
      <vt:lpstr>JUnit - Parameterized Tests</vt:lpstr>
      <vt:lpstr>JUnit - Parameterized Tests</vt:lpstr>
      <vt:lpstr>Parameterized Class </vt:lpstr>
      <vt:lpstr>Parameterizing Multiple Tests</vt:lpstr>
      <vt:lpstr>Section 4</vt:lpstr>
      <vt:lpstr>Isolating Unit Tests</vt:lpstr>
      <vt:lpstr>Seams</vt:lpstr>
      <vt:lpstr>Doubles</vt:lpstr>
      <vt:lpstr>The SUT</vt:lpstr>
      <vt:lpstr>Test Doubles</vt:lpstr>
      <vt:lpstr>Stubs</vt:lpstr>
      <vt:lpstr>Test Lifecycle with Stubs</vt:lpstr>
      <vt:lpstr>Mock Objects</vt:lpstr>
      <vt:lpstr>Mock Objects</vt:lpstr>
      <vt:lpstr>Mock vs. Stub</vt:lpstr>
      <vt:lpstr>Mock vs. Stub</vt:lpstr>
      <vt:lpstr>Test Lifecycle with Mocks</vt:lpstr>
      <vt:lpstr>Mock - Summary</vt:lpstr>
      <vt:lpstr>Mocking &amp; Integration Testing</vt:lpstr>
      <vt:lpstr>Mock Object Frameworks</vt:lpstr>
      <vt:lpstr>jMock </vt:lpstr>
      <vt:lpstr>jMock API</vt:lpstr>
      <vt:lpstr>JMock Expected Actions</vt:lpstr>
      <vt:lpstr>jMock How to Use it?</vt:lpstr>
      <vt:lpstr>jMock How to Use it?</vt:lpstr>
      <vt:lpstr>jMock How to Use it?</vt:lpstr>
      <vt:lpstr>jMock How to Use it?</vt:lpstr>
      <vt:lpstr>jMock How to Use it?</vt:lpstr>
      <vt:lpstr>jMock How to Use it?</vt:lpstr>
      <vt:lpstr>jMock How to Use it?</vt:lpstr>
      <vt:lpstr>Mock - Sample</vt:lpstr>
      <vt:lpstr>Mock - Sample</vt:lpstr>
      <vt:lpstr>JMock Example 2</vt:lpstr>
      <vt:lpstr>JMock Example 2</vt:lpstr>
      <vt:lpstr>JUnit Summary</vt:lpstr>
    </vt:vector>
  </TitlesOfParts>
  <Company>埼玉大学情報システム工学科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 521</dc:title>
  <dc:subject>Behrouz H. Far</dc:subject>
  <dc:creator>Behrouz H. Far</dc:creator>
  <cp:lastModifiedBy>Behrouz Far</cp:lastModifiedBy>
  <cp:revision>791</cp:revision>
  <cp:lastPrinted>2000-05-10T02:49:50Z</cp:lastPrinted>
  <dcterms:created xsi:type="dcterms:W3CDTF">1997-04-20T23:51:09Z</dcterms:created>
  <dcterms:modified xsi:type="dcterms:W3CDTF">2019-01-29T20:48:27Z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50</vt:i4>
  </property>
  <property fmtid="{D5CDD505-2E9C-101B-9397-08002B2CF9AE}" pid="5" name="ScreenSize">
    <vt:i4>2</vt:i4>
  </property>
  <property fmtid="{D5CDD505-2E9C-101B-9397-08002B2CF9AE}" pid="6" name="ScreenUsage">
    <vt:i4>2</vt:i4>
  </property>
  <property fmtid="{D5CDD505-2E9C-101B-9397-08002B2CF9AE}" pid="7" name="MailAddress">
    <vt:lpwstr>far@cit.ics.saitama-u.ac.jp</vt:lpwstr>
  </property>
  <property fmtid="{D5CDD505-2E9C-101B-9397-08002B2CF9AE}" pid="8" name="HomePage">
    <vt:lpwstr>http://www.cit.ics.saitama-u.ac.jp/~far/</vt:lpwstr>
  </property>
  <property fmtid="{D5CDD505-2E9C-101B-9397-08002B2CF9AE}" pid="9" name="Other">
    <vt:lpwstr>知識工学（53240）</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false</vt:bool>
  </property>
  <property fmtid="{D5CDD505-2E9C-101B-9397-08002B2CF9AE}" pid="13" name="BackColor">
    <vt:i4>16777215</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Z:\lect_99\Ke99\Html</vt:lpwstr>
  </property>
</Properties>
</file>